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62" r:id="rId7"/>
    <p:sldId id="268" r:id="rId8"/>
    <p:sldId id="270" r:id="rId9"/>
    <p:sldId id="275" r:id="rId10"/>
    <p:sldId id="266" r:id="rId11"/>
    <p:sldId id="264" r:id="rId12"/>
    <p:sldId id="267" r:id="rId13"/>
    <p:sldId id="271" r:id="rId14"/>
    <p:sldId id="272" r:id="rId15"/>
    <p:sldId id="273" r:id="rId16"/>
    <p:sldId id="274" r:id="rId17"/>
    <p:sldId id="258" r:id="rId18"/>
    <p:sldId id="265" r:id="rId19"/>
    <p:sldId id="269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ime De Melo" initials="JDM" lastIdx="1" clrIdx="0">
    <p:extLst>
      <p:ext uri="{19B8F6BF-5375-455C-9EA6-DF929625EA0E}">
        <p15:presenceInfo xmlns:p15="http://schemas.microsoft.com/office/powerpoint/2012/main" userId="Jaime De Me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16" autoAdjust="0"/>
    <p:restoredTop sz="94660"/>
  </p:normalViewPr>
  <p:slideViewPr>
    <p:cSldViewPr snapToGrid="0">
      <p:cViewPr>
        <p:scale>
          <a:sx n="90" d="100"/>
          <a:sy n="90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5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1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9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8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3F7F2-FFE2-45CF-A972-9D44CB76C0AC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294C-7DC2-48CF-83D1-49C511397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ldbank.org/en/publication/wdr2020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969" y="1527717"/>
            <a:ext cx="11245361" cy="2487431"/>
          </a:xfrm>
        </p:spPr>
        <p:txBody>
          <a:bodyPr>
            <a:normAutofit fontScale="90000"/>
          </a:bodyPr>
          <a:lstStyle/>
          <a:p>
            <a:r>
              <a:rPr lang="fr-CH" sz="4000" dirty="0"/>
              <a:t>C</a:t>
            </a:r>
            <a:r>
              <a:rPr lang="en-CH" sz="4000" dirty="0"/>
              <a:t>O2 </a:t>
            </a:r>
            <a:r>
              <a:rPr lang="fr-CH" sz="4000" dirty="0"/>
              <a:t>e</a:t>
            </a:r>
            <a:r>
              <a:rPr lang="en-CH" sz="4000" dirty="0"/>
              <a:t>m</a:t>
            </a:r>
            <a:r>
              <a:rPr lang="fr-CH" sz="4000" dirty="0"/>
              <a:t>i</a:t>
            </a:r>
            <a:r>
              <a:rPr lang="en-CH" sz="4000" dirty="0"/>
              <a:t>s</a:t>
            </a:r>
            <a:r>
              <a:rPr lang="fr-CH" sz="4000" dirty="0"/>
              <a:t>s</a:t>
            </a:r>
            <a:r>
              <a:rPr lang="en-CH" sz="4000" dirty="0"/>
              <a:t>i</a:t>
            </a:r>
            <a:r>
              <a:rPr lang="fr-CH" sz="4000" dirty="0"/>
              <a:t>o</a:t>
            </a:r>
            <a:r>
              <a:rPr lang="en-CH" sz="4000" dirty="0"/>
              <a:t>n</a:t>
            </a:r>
            <a:r>
              <a:rPr lang="fr-CH" sz="4000" dirty="0"/>
              <a:t>s</a:t>
            </a:r>
            <a:r>
              <a:rPr lang="en-CH" sz="4000" dirty="0"/>
              <a:t>: Can GV</a:t>
            </a:r>
            <a:r>
              <a:rPr lang="fr-CH" sz="4000" dirty="0"/>
              <a:t>C</a:t>
            </a:r>
            <a:r>
              <a:rPr lang="en-CH" sz="4000" dirty="0"/>
              <a:t> </a:t>
            </a:r>
            <a:r>
              <a:rPr lang="fr-CH" sz="4000" dirty="0"/>
              <a:t>par</a:t>
            </a:r>
            <a:r>
              <a:rPr lang="en-CH" sz="4000" dirty="0"/>
              <a:t>t</a:t>
            </a:r>
            <a:r>
              <a:rPr lang="fr-CH" sz="4000" dirty="0"/>
              <a:t>i</a:t>
            </a:r>
            <a:r>
              <a:rPr lang="en-CH" sz="4000" dirty="0"/>
              <a:t>c</a:t>
            </a:r>
            <a:r>
              <a:rPr lang="fr-CH" sz="4000" dirty="0"/>
              <a:t>i</a:t>
            </a:r>
            <a:r>
              <a:rPr lang="en-CH" sz="4000" dirty="0"/>
              <a:t>p</a:t>
            </a:r>
            <a:r>
              <a:rPr lang="fr-CH" sz="4000" dirty="0"/>
              <a:t>a</a:t>
            </a:r>
            <a:r>
              <a:rPr lang="en-CH" sz="4000" dirty="0"/>
              <a:t>t</a:t>
            </a:r>
            <a:r>
              <a:rPr lang="fr-CH" sz="4000" dirty="0"/>
              <a:t>i</a:t>
            </a:r>
            <a:r>
              <a:rPr lang="en-CH" sz="4000" dirty="0"/>
              <a:t>o</a:t>
            </a:r>
            <a:r>
              <a:rPr lang="fr-CH" sz="4000" dirty="0"/>
              <a:t>n</a:t>
            </a:r>
            <a:r>
              <a:rPr lang="en-CH" sz="4000" dirty="0"/>
              <a:t> </a:t>
            </a:r>
            <a:r>
              <a:rPr lang="fr-CH" sz="4000" dirty="0"/>
              <a:t>h</a:t>
            </a:r>
            <a:r>
              <a:rPr lang="en-CH" sz="4000" dirty="0"/>
              <a:t>e</a:t>
            </a:r>
            <a:r>
              <a:rPr lang="fr-CH" sz="4000" dirty="0"/>
              <a:t>l</a:t>
            </a:r>
            <a:r>
              <a:rPr lang="en-CH" sz="4000" dirty="0"/>
              <a:t>p </a:t>
            </a:r>
            <a:r>
              <a:rPr lang="fr-CH" sz="4000" dirty="0"/>
              <a:t>d</a:t>
            </a:r>
            <a:r>
              <a:rPr lang="en-CH" sz="4000" dirty="0"/>
              <a:t>e</a:t>
            </a:r>
            <a:r>
              <a:rPr lang="fr-CH" sz="4000" dirty="0"/>
              <a:t>c</a:t>
            </a:r>
            <a:r>
              <a:rPr lang="en-CH" sz="4000" dirty="0"/>
              <a:t>o</a:t>
            </a:r>
            <a:r>
              <a:rPr lang="fr-CH" sz="4000" dirty="0"/>
              <a:t>u</a:t>
            </a:r>
            <a:r>
              <a:rPr lang="en-CH" sz="4000" dirty="0"/>
              <a:t>p</a:t>
            </a:r>
            <a:r>
              <a:rPr lang="fr-CH" sz="4000" dirty="0"/>
              <a:t>l</a:t>
            </a:r>
            <a:r>
              <a:rPr lang="en-CH" sz="4000" dirty="0"/>
              <a:t>i</a:t>
            </a:r>
            <a:r>
              <a:rPr lang="fr-CH" sz="4000" dirty="0"/>
              <a:t>n</a:t>
            </a:r>
            <a:r>
              <a:rPr lang="en-CH" sz="4000" dirty="0"/>
              <a:t>g?</a:t>
            </a:r>
            <a:br>
              <a:rPr lang="en-CH" sz="4000" dirty="0"/>
            </a:br>
            <a:r>
              <a:rPr lang="en-CH" sz="4000" dirty="0"/>
              <a:t>(regional tr</a:t>
            </a:r>
            <a:r>
              <a:rPr lang="fr-CH" sz="4000" dirty="0"/>
              <a:t>e</a:t>
            </a:r>
            <a:r>
              <a:rPr lang="en-CH" sz="4000" dirty="0"/>
              <a:t>n</a:t>
            </a:r>
            <a:r>
              <a:rPr lang="fr-CH" sz="4000" dirty="0"/>
              <a:t>d</a:t>
            </a:r>
            <a:r>
              <a:rPr lang="en-CH" sz="4000" dirty="0"/>
              <a:t>s: 1990-2015)</a:t>
            </a:r>
            <a:br>
              <a:rPr lang="en-CH" sz="4000" dirty="0"/>
            </a:br>
            <a:br>
              <a:rPr lang="en-CH" sz="4000" dirty="0"/>
            </a:br>
            <a:r>
              <a:rPr lang="fr-CH" sz="4000" dirty="0"/>
              <a:t>J</a:t>
            </a:r>
            <a:r>
              <a:rPr lang="en-CH" sz="4000" dirty="0" err="1"/>
              <a:t>aime</a:t>
            </a:r>
            <a:r>
              <a:rPr lang="en-CH" sz="4000" dirty="0"/>
              <a:t> de Melo and Jean-Marc S</a:t>
            </a:r>
            <a:r>
              <a:rPr lang="fr-CH" sz="4000" dirty="0"/>
              <a:t>o</a:t>
            </a:r>
            <a:r>
              <a:rPr lang="en-CH" sz="4000" dirty="0"/>
              <a:t>l</a:t>
            </a:r>
            <a:r>
              <a:rPr lang="fr-CH" sz="4000" dirty="0"/>
              <a:t>l</a:t>
            </a:r>
            <a:r>
              <a:rPr lang="en-CH" sz="4000" dirty="0" err="1"/>
              <a:t>eder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72" y="120754"/>
            <a:ext cx="2809385" cy="121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4185636"/>
            <a:ext cx="9906000" cy="1655762"/>
          </a:xfrm>
        </p:spPr>
        <p:txBody>
          <a:bodyPr>
            <a:normAutofit/>
          </a:bodyPr>
          <a:lstStyle/>
          <a:p>
            <a:endParaRPr lang="en-CH" dirty="0"/>
          </a:p>
          <a:p>
            <a:r>
              <a:rPr lang="fr-CH" dirty="0"/>
              <a:t>C</a:t>
            </a:r>
            <a:r>
              <a:rPr lang="en-CH" dirty="0"/>
              <a:t>o</a:t>
            </a:r>
            <a:r>
              <a:rPr lang="fr-CH" dirty="0"/>
              <a:t>m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s </a:t>
            </a:r>
            <a:r>
              <a:rPr lang="fr-CH" dirty="0"/>
              <a:t>f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fr-CH" dirty="0"/>
              <a:t>S</a:t>
            </a:r>
            <a:r>
              <a:rPr lang="en-CH" dirty="0"/>
              <a:t>p</a:t>
            </a:r>
            <a:r>
              <a:rPr lang="fr-CH" dirty="0"/>
              <a:t>e</a:t>
            </a:r>
            <a:r>
              <a:rPr lang="en-CH" dirty="0"/>
              <a:t>c</a:t>
            </a:r>
            <a:r>
              <a:rPr lang="fr-CH" dirty="0"/>
              <a:t>i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S</a:t>
            </a:r>
            <a:r>
              <a:rPr lang="en-CH" dirty="0"/>
              <a:t>e</a:t>
            </a:r>
            <a:r>
              <a:rPr lang="fr-CH" dirty="0"/>
              <a:t>s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 </a:t>
            </a:r>
            <a:r>
              <a:rPr lang="fr-CH" dirty="0"/>
              <a:t>o</a:t>
            </a:r>
            <a:r>
              <a:rPr lang="en-CH" dirty="0"/>
              <a:t>n</a:t>
            </a:r>
          </a:p>
          <a:p>
            <a:r>
              <a:rPr lang="en-CH" dirty="0"/>
              <a:t>S</a:t>
            </a:r>
            <a:r>
              <a:rPr lang="fr-CH" dirty="0"/>
              <a:t>u</a:t>
            </a:r>
            <a:r>
              <a:rPr lang="en-CH" dirty="0"/>
              <a:t>s</a:t>
            </a:r>
            <a:r>
              <a:rPr lang="fr-CH" dirty="0"/>
              <a:t>t</a:t>
            </a:r>
            <a:r>
              <a:rPr lang="en-CH" dirty="0"/>
              <a:t>a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g</a:t>
            </a:r>
            <a:r>
              <a:rPr lang="en-CH" dirty="0"/>
              <a:t> </a:t>
            </a:r>
            <a:r>
              <a:rPr lang="fr-CH" dirty="0"/>
              <a:t>G</a:t>
            </a:r>
            <a:r>
              <a:rPr lang="en-CH" dirty="0"/>
              <a:t>l</a:t>
            </a:r>
            <a:r>
              <a:rPr lang="fr-CH" dirty="0"/>
              <a:t>o</a:t>
            </a:r>
            <a:r>
              <a:rPr lang="en-CH" dirty="0"/>
              <a:t>b</a:t>
            </a:r>
            <a:r>
              <a:rPr lang="fr-CH" dirty="0"/>
              <a:t>a</a:t>
            </a:r>
            <a:r>
              <a:rPr lang="en-CH" dirty="0"/>
              <a:t>l Value Chains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9229" y="6153150"/>
            <a:ext cx="840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28</a:t>
            </a:r>
            <a:r>
              <a:rPr lang="fr-CH" dirty="0"/>
              <a:t>t</a:t>
            </a:r>
            <a:r>
              <a:rPr lang="en-CH" dirty="0"/>
              <a:t>h. 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F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n</a:t>
            </a:r>
            <a:r>
              <a:rPr lang="en-CH" dirty="0"/>
              <a:t>u</a:t>
            </a:r>
            <a:r>
              <a:rPr lang="fr-CH" dirty="0"/>
              <a:t>a</a:t>
            </a:r>
            <a:r>
              <a:rPr lang="en-CH" dirty="0"/>
              <a:t>l </a:t>
            </a:r>
            <a:r>
              <a:rPr lang="fr-CH" dirty="0"/>
              <a:t>c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f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c</a:t>
            </a:r>
            <a:r>
              <a:rPr lang="en-CH" dirty="0"/>
              <a:t>e</a:t>
            </a:r>
            <a:r>
              <a:rPr lang="en-GB" dirty="0"/>
              <a:t>Jaime de Melo, </a:t>
            </a:r>
            <a:r>
              <a:rPr lang="en-CH" dirty="0"/>
              <a:t>J</a:t>
            </a:r>
            <a:r>
              <a:rPr lang="fr-CH" dirty="0"/>
              <a:t>e</a:t>
            </a:r>
            <a:r>
              <a:rPr lang="en-CH" dirty="0"/>
              <a:t>a</a:t>
            </a:r>
            <a:r>
              <a:rPr lang="fr-CH" dirty="0"/>
              <a:t>n</a:t>
            </a:r>
            <a:r>
              <a:rPr lang="en-CH" dirty="0"/>
              <a:t>-</a:t>
            </a:r>
            <a:r>
              <a:rPr lang="fr-CH" dirty="0"/>
              <a:t>M</a:t>
            </a:r>
            <a:r>
              <a:rPr lang="en-CH" dirty="0"/>
              <a:t>a</a:t>
            </a:r>
            <a:r>
              <a:rPr lang="fr-CH" dirty="0"/>
              <a:t>r</a:t>
            </a:r>
            <a:r>
              <a:rPr lang="en-CH" dirty="0"/>
              <a:t>c </a:t>
            </a:r>
            <a:r>
              <a:rPr lang="fr-CH" dirty="0"/>
              <a:t>S</a:t>
            </a:r>
            <a:r>
              <a:rPr lang="en-CH" dirty="0"/>
              <a:t>o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e</a:t>
            </a:r>
            <a:r>
              <a:rPr lang="en-CH" dirty="0"/>
              <a:t>d</a:t>
            </a:r>
            <a:r>
              <a:rPr lang="fr-CH" dirty="0"/>
              <a:t>e</a:t>
            </a:r>
            <a:r>
              <a:rPr lang="en-CH" dirty="0"/>
              <a:t>r,</a:t>
            </a:r>
            <a:r>
              <a:rPr lang="en-GB" dirty="0"/>
              <a:t>  </a:t>
            </a:r>
            <a:r>
              <a:rPr lang="en-CH" dirty="0"/>
              <a:t>M</a:t>
            </a:r>
            <a:r>
              <a:rPr lang="fr-CH" dirty="0"/>
              <a:t>a</a:t>
            </a:r>
            <a:r>
              <a:rPr lang="en-CH" dirty="0"/>
              <a:t>r</a:t>
            </a:r>
            <a:r>
              <a:rPr lang="fr-CH" dirty="0"/>
              <a:t>c</a:t>
            </a:r>
            <a:r>
              <a:rPr lang="en-CH" dirty="0"/>
              <a:t>h 24: 15:00-16:30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F2C3-D7F0-410F-8B89-B9F57EA1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 err="1"/>
              <a:t>ferences</a:t>
            </a:r>
            <a:endParaRPr lang="fr-C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4CE33-D901-4D02-919B-A797E9FA75D6}"/>
              </a:ext>
            </a:extLst>
          </p:cNvPr>
          <p:cNvSpPr txBox="1"/>
          <p:nvPr/>
        </p:nvSpPr>
        <p:spPr>
          <a:xfrm>
            <a:off x="703385" y="1074546"/>
            <a:ext cx="10626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s, </a:t>
            </a:r>
            <a:r>
              <a:rPr lang="fr-CH" dirty="0"/>
              <a:t>P</a:t>
            </a:r>
            <a:r>
              <a:rPr lang="en-CH" dirty="0"/>
              <a:t>., </a:t>
            </a:r>
            <a:r>
              <a:rPr lang="fr-CH" dirty="0"/>
              <a:t>D</a:t>
            </a:r>
            <a:r>
              <a:rPr lang="en-CH" dirty="0"/>
              <a:t>. </a:t>
            </a:r>
            <a:r>
              <a:rPr lang="fr-CH" dirty="0"/>
              <a:t>C</a:t>
            </a:r>
            <a:r>
              <a:rPr lang="en-CH" dirty="0"/>
              <a:t>h</a:t>
            </a:r>
            <a:r>
              <a:rPr lang="fr-CH" dirty="0"/>
              <a:t>o</a:t>
            </a:r>
            <a:r>
              <a:rPr lang="en-CH" dirty="0"/>
              <a:t>r, </a:t>
            </a:r>
            <a:r>
              <a:rPr lang="fr-CH" dirty="0"/>
              <a:t>T</a:t>
            </a:r>
            <a:r>
              <a:rPr lang="en-CH" dirty="0"/>
              <a:t>. </a:t>
            </a:r>
            <a:r>
              <a:rPr lang="fr-CH" dirty="0"/>
              <a:t>F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y</a:t>
            </a:r>
            <a:r>
              <a:rPr lang="en-CH" dirty="0"/>
              <a:t>, </a:t>
            </a:r>
            <a:r>
              <a:rPr lang="fr-CH" dirty="0"/>
              <a:t>R</a:t>
            </a:r>
            <a:r>
              <a:rPr lang="en-CH" dirty="0"/>
              <a:t>.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b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r</a:t>
            </a:r>
            <a:r>
              <a:rPr lang="fr-CH" dirty="0"/>
              <a:t>y</a:t>
            </a:r>
            <a:r>
              <a:rPr lang="en-CH" dirty="0"/>
              <a:t> (2012) “</a:t>
            </a:r>
            <a:r>
              <a:rPr lang="fr-CH" dirty="0"/>
              <a:t>M</a:t>
            </a:r>
            <a:r>
              <a:rPr lang="en-CH" dirty="0"/>
              <a:t>e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u</a:t>
            </a:r>
            <a:r>
              <a:rPr lang="en-CH" dirty="0"/>
              <a:t>ring </a:t>
            </a:r>
            <a:r>
              <a:rPr lang="en-CH" dirty="0" err="1"/>
              <a:t>Upstreamness</a:t>
            </a:r>
            <a:r>
              <a:rPr lang="en-CH" dirty="0"/>
              <a:t> </a:t>
            </a:r>
            <a:r>
              <a:rPr lang="fr-CH" dirty="0"/>
              <a:t>o</a:t>
            </a:r>
            <a:r>
              <a:rPr lang="en-CH" dirty="0"/>
              <a:t>f Production and Trade Flows”, </a:t>
            </a:r>
            <a:r>
              <a:rPr lang="en-CH" i="1" dirty="0"/>
              <a:t>American Economic Review, Papers and Proceedings</a:t>
            </a:r>
            <a:r>
              <a:rPr lang="en-CH" dirty="0"/>
              <a:t>, 102( 3), 412-16</a:t>
            </a:r>
          </a:p>
          <a:p>
            <a:endParaRPr lang="en-CH" dirty="0"/>
          </a:p>
          <a:p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s, </a:t>
            </a:r>
            <a:r>
              <a:rPr lang="fr-CH" dirty="0"/>
              <a:t>P</a:t>
            </a:r>
            <a:r>
              <a:rPr lang="en-CH" dirty="0"/>
              <a:t>., </a:t>
            </a:r>
            <a:r>
              <a:rPr lang="fr-CH" dirty="0"/>
              <a:t>D</a:t>
            </a:r>
            <a:r>
              <a:rPr lang="en-CH" dirty="0"/>
              <a:t>. </a:t>
            </a:r>
            <a:r>
              <a:rPr lang="fr-CH" dirty="0"/>
              <a:t>C</a:t>
            </a:r>
            <a:r>
              <a:rPr lang="en-CH" dirty="0"/>
              <a:t>h</a:t>
            </a:r>
            <a:r>
              <a:rPr lang="fr-CH" dirty="0"/>
              <a:t>o</a:t>
            </a:r>
            <a:r>
              <a:rPr lang="en-CH" dirty="0"/>
              <a:t>r (2018) “</a:t>
            </a: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t</a:t>
            </a:r>
            <a:r>
              <a:rPr lang="en-CH" dirty="0"/>
              <a:t>h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m</a:t>
            </a:r>
            <a:r>
              <a:rPr lang="en-CH" dirty="0"/>
              <a:t>e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u</a:t>
            </a:r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U</a:t>
            </a:r>
            <a:r>
              <a:rPr lang="en-CH" dirty="0"/>
              <a:t>p</a:t>
            </a:r>
            <a:r>
              <a:rPr lang="fr-CH" dirty="0"/>
              <a:t>s</a:t>
            </a:r>
            <a:r>
              <a:rPr lang="en-CH" dirty="0" err="1"/>
              <a:t>treamness</a:t>
            </a:r>
            <a:r>
              <a:rPr lang="en-CH" dirty="0"/>
              <a:t> an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D</a:t>
            </a:r>
            <a:r>
              <a:rPr lang="en-CH" dirty="0" err="1"/>
              <a:t>ownstreamness</a:t>
            </a:r>
            <a:r>
              <a:rPr lang="en-CH" dirty="0"/>
              <a:t> in Global Value Chains”, NBER WP #24185</a:t>
            </a:r>
          </a:p>
          <a:p>
            <a:endParaRPr lang="en-CH" dirty="0"/>
          </a:p>
          <a:p>
            <a:r>
              <a:rPr lang="en-US" dirty="0"/>
              <a:t>Baldwin</a:t>
            </a:r>
            <a:r>
              <a:rPr lang="en-CH" dirty="0"/>
              <a:t>, R.,</a:t>
            </a:r>
            <a:r>
              <a:rPr lang="en-US" dirty="0"/>
              <a:t> and </a:t>
            </a:r>
            <a:r>
              <a:rPr lang="en-CH" dirty="0"/>
              <a:t>R. </a:t>
            </a:r>
            <a:r>
              <a:rPr lang="en-US" dirty="0"/>
              <a:t>Freeman (2021) </a:t>
            </a:r>
            <a:r>
              <a:rPr lang="en-CH" dirty="0"/>
              <a:t>“Risks and global Supply chains: What we know and what we need to know”, NBER WP#29444</a:t>
            </a:r>
            <a:endParaRPr lang="fr-CH" dirty="0"/>
          </a:p>
          <a:p>
            <a:endParaRPr lang="en-CH" dirty="0"/>
          </a:p>
          <a:p>
            <a:r>
              <a:rPr lang="en-CH" dirty="0"/>
              <a:t>C</a:t>
            </a:r>
            <a:r>
              <a:rPr lang="fr-CH" dirty="0"/>
              <a:t>a</a:t>
            </a:r>
            <a:r>
              <a:rPr lang="en-CH" dirty="0"/>
              <a:t>b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n</a:t>
            </a:r>
            <a:r>
              <a:rPr lang="en-CH" dirty="0"/>
              <a:t>a</a:t>
            </a:r>
            <a:r>
              <a:rPr lang="fr-CH" dirty="0"/>
              <a:t>r</a:t>
            </a:r>
            <a:r>
              <a:rPr lang="en-CH" dirty="0"/>
              <a:t>d, </a:t>
            </a:r>
            <a:r>
              <a:rPr lang="fr-CH" dirty="0"/>
              <a:t>L</a:t>
            </a:r>
            <a:r>
              <a:rPr lang="en-CH" dirty="0"/>
              <a:t>.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S</a:t>
            </a:r>
            <a:r>
              <a:rPr lang="en-CH" dirty="0"/>
              <a:t>. </a:t>
            </a:r>
            <a:r>
              <a:rPr lang="fr-CH" dirty="0"/>
              <a:t>P</a:t>
            </a:r>
            <a:r>
              <a:rPr lang="en-CH" dirty="0"/>
              <a:t>f</a:t>
            </a:r>
            <a:r>
              <a:rPr lang="fr-CH" dirty="0"/>
              <a:t>i</a:t>
            </a:r>
            <a:r>
              <a:rPr lang="en-CH" dirty="0" err="1"/>
              <a:t>ster</a:t>
            </a:r>
            <a:r>
              <a:rPr lang="en-CH" dirty="0"/>
              <a:t> (2021) “</a:t>
            </a:r>
            <a:r>
              <a:rPr lang="fr-CH" dirty="0"/>
              <a:t>A</a:t>
            </a:r>
            <a:r>
              <a:rPr lang="en-CH" dirty="0"/>
              <a:t>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l</a:t>
            </a:r>
            <a:r>
              <a:rPr lang="en-CH" dirty="0"/>
              <a:t>y </a:t>
            </a:r>
            <a:r>
              <a:rPr lang="fr-CH" dirty="0"/>
              <a:t>r</a:t>
            </a:r>
            <a:r>
              <a:rPr lang="en-CH" dirty="0"/>
              <a:t>e</a:t>
            </a:r>
            <a:r>
              <a:rPr lang="fr-CH" dirty="0"/>
              <a:t>s</a:t>
            </a:r>
            <a:r>
              <a:rPr lang="en-CH" dirty="0" err="1"/>
              <a:t>olved</a:t>
            </a:r>
            <a:r>
              <a:rPr lang="en-CH" dirty="0"/>
              <a:t> MRIO data</a:t>
            </a:r>
            <a:r>
              <a:rPr lang="fr-CH" dirty="0"/>
              <a:t>b</a:t>
            </a:r>
            <a:r>
              <a:rPr lang="en-CH" dirty="0"/>
              <a:t>a</a:t>
            </a:r>
            <a:r>
              <a:rPr lang="fr-CH" dirty="0"/>
              <a:t>s</a:t>
            </a:r>
            <a:r>
              <a:rPr lang="en-CH" dirty="0"/>
              <a:t>e </a:t>
            </a:r>
            <a:r>
              <a:rPr lang="fr-CH" dirty="0"/>
              <a:t>f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en-CH" dirty="0" err="1"/>
              <a:t>analy</a:t>
            </a:r>
            <a:r>
              <a:rPr lang="fr-CH" dirty="0"/>
              <a:t>s</a:t>
            </a:r>
            <a:r>
              <a:rPr lang="en-CH" dirty="0" err="1"/>
              <a:t>ing</a:t>
            </a:r>
            <a:r>
              <a:rPr lang="en-CH" dirty="0"/>
              <a:t> 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v</a:t>
            </a:r>
            <a:r>
              <a:rPr lang="en-CH" dirty="0"/>
              <a:t>i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f</a:t>
            </a:r>
            <a:r>
              <a:rPr lang="en-CH" dirty="0"/>
              <a:t>o</a:t>
            </a:r>
            <a:r>
              <a:rPr lang="fr-CH" dirty="0"/>
              <a:t>o</a:t>
            </a:r>
            <a:r>
              <a:rPr lang="en-CH" dirty="0" err="1"/>
              <a:t>tprints</a:t>
            </a:r>
            <a:r>
              <a:rPr lang="en-CH" dirty="0"/>
              <a:t> and </a:t>
            </a:r>
            <a:r>
              <a:rPr lang="fr-CH" dirty="0"/>
              <a:t>G</a:t>
            </a:r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/>
              <a:t>e</a:t>
            </a:r>
            <a:r>
              <a:rPr lang="fr-CH" dirty="0"/>
              <a:t>n</a:t>
            </a:r>
            <a:r>
              <a:rPr lang="en-CH" dirty="0"/>
              <a:t> </a:t>
            </a:r>
            <a:r>
              <a:rPr lang="fr-CH" dirty="0"/>
              <a:t>e</a:t>
            </a:r>
            <a:r>
              <a:rPr lang="en-CH" dirty="0"/>
              <a:t>c</a:t>
            </a:r>
            <a:r>
              <a:rPr lang="fr-CH" dirty="0"/>
              <a:t>o</a:t>
            </a:r>
            <a:r>
              <a:rPr lang="en-CH" dirty="0"/>
              <a:t>n</a:t>
            </a:r>
            <a:r>
              <a:rPr lang="fr-CH" dirty="0"/>
              <a:t>o</a:t>
            </a:r>
            <a:r>
              <a:rPr lang="en-CH" dirty="0"/>
              <a:t>m</a:t>
            </a:r>
            <a:r>
              <a:rPr lang="fr-CH" dirty="0"/>
              <a:t>y</a:t>
            </a:r>
            <a:r>
              <a:rPr lang="en-CH" dirty="0"/>
              <a:t> </a:t>
            </a:r>
            <a:r>
              <a:rPr lang="fr-CH" dirty="0"/>
              <a:t>P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g</a:t>
            </a:r>
            <a:r>
              <a:rPr lang="fr-CH" dirty="0"/>
              <a:t>r</a:t>
            </a:r>
            <a:r>
              <a:rPr lang="en-CH" dirty="0"/>
              <a:t>e</a:t>
            </a:r>
            <a:r>
              <a:rPr lang="fr-CH" dirty="0"/>
              <a:t>s</a:t>
            </a:r>
            <a:r>
              <a:rPr lang="en-CH" dirty="0"/>
              <a:t>s”, </a:t>
            </a:r>
            <a:r>
              <a:rPr lang="fr-CH" i="1" dirty="0"/>
              <a:t>S</a:t>
            </a:r>
            <a:r>
              <a:rPr lang="en-CH" i="1" dirty="0"/>
              <a:t>c</a:t>
            </a:r>
            <a:r>
              <a:rPr lang="fr-CH" i="1" dirty="0"/>
              <a:t>i</a:t>
            </a:r>
            <a:r>
              <a:rPr lang="en-CH" i="1" dirty="0"/>
              <a:t>e</a:t>
            </a:r>
            <a:r>
              <a:rPr lang="fr-CH" i="1" dirty="0"/>
              <a:t>n</a:t>
            </a:r>
            <a:r>
              <a:rPr lang="en-CH" i="1" dirty="0" err="1"/>
              <a:t>ce</a:t>
            </a:r>
            <a:r>
              <a:rPr lang="en-CH" i="1" dirty="0"/>
              <a:t> on the </a:t>
            </a:r>
            <a:r>
              <a:rPr lang="fr-CH" i="1" dirty="0"/>
              <a:t>T</a:t>
            </a:r>
            <a:r>
              <a:rPr lang="en-CH" i="1" dirty="0" err="1"/>
              <a:t>otal</a:t>
            </a:r>
            <a:r>
              <a:rPr lang="en-CH" i="1" dirty="0"/>
              <a:t> E</a:t>
            </a:r>
            <a:r>
              <a:rPr lang="fr-CH" i="1" dirty="0"/>
              <a:t>n</a:t>
            </a:r>
            <a:r>
              <a:rPr lang="en-CH" i="1" dirty="0"/>
              <a:t>v</a:t>
            </a:r>
            <a:r>
              <a:rPr lang="fr-CH" i="1" dirty="0"/>
              <a:t>i</a:t>
            </a:r>
            <a:r>
              <a:rPr lang="en-CH" i="1" dirty="0"/>
              <a:t>r</a:t>
            </a:r>
            <a:r>
              <a:rPr lang="fr-CH" i="1" dirty="0"/>
              <a:t>o</a:t>
            </a:r>
            <a:r>
              <a:rPr lang="en-CH" i="1" dirty="0"/>
              <a:t>n</a:t>
            </a:r>
            <a:r>
              <a:rPr lang="fr-CH" i="1" dirty="0"/>
              <a:t>m</a:t>
            </a:r>
            <a:r>
              <a:rPr lang="en-CH" i="1" dirty="0"/>
              <a:t>e</a:t>
            </a:r>
            <a:r>
              <a:rPr lang="fr-CH" i="1" dirty="0"/>
              <a:t>n</a:t>
            </a:r>
            <a:r>
              <a:rPr lang="en-CH" i="1" dirty="0"/>
              <a:t>t</a:t>
            </a:r>
            <a:r>
              <a:rPr lang="en-CH" dirty="0"/>
              <a:t>, 755</a:t>
            </a:r>
          </a:p>
          <a:p>
            <a:endParaRPr lang="en-CH" dirty="0"/>
          </a:p>
          <a:p>
            <a:r>
              <a:rPr lang="en-US" dirty="0" err="1"/>
              <a:t>Lenzen</a:t>
            </a:r>
            <a:r>
              <a:rPr lang="en-US" dirty="0"/>
              <a:t>, M., D. Moran, K. </a:t>
            </a:r>
            <a:r>
              <a:rPr lang="en-US" dirty="0" err="1"/>
              <a:t>Kanemoto</a:t>
            </a:r>
            <a:r>
              <a:rPr lang="en-US" dirty="0"/>
              <a:t>, A. </a:t>
            </a:r>
            <a:r>
              <a:rPr lang="en-US" dirty="0" err="1"/>
              <a:t>Gesckhe</a:t>
            </a:r>
            <a:r>
              <a:rPr lang="en-US" dirty="0"/>
              <a:t> (2013), “Building EORA: A Global multi-region input-output database at high country and sector resolution”, </a:t>
            </a:r>
            <a:r>
              <a:rPr lang="en-US" i="1" dirty="0"/>
              <a:t>Economic Research Systems</a:t>
            </a:r>
            <a:r>
              <a:rPr lang="en-US" dirty="0"/>
              <a:t>, 25(1), 20-49</a:t>
            </a:r>
            <a:endParaRPr lang="en-CH" dirty="0"/>
          </a:p>
          <a:p>
            <a:endParaRPr lang="en-CH" dirty="0"/>
          </a:p>
          <a:p>
            <a:r>
              <a:rPr lang="en-CH" dirty="0" err="1"/>
              <a:t>Miroudot</a:t>
            </a:r>
            <a:r>
              <a:rPr lang="en-CH" dirty="0"/>
              <a:t>, </a:t>
            </a:r>
            <a:r>
              <a:rPr lang="fr-CH" dirty="0"/>
              <a:t>S</a:t>
            </a:r>
            <a:r>
              <a:rPr lang="en-CH" dirty="0"/>
              <a:t>.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H</a:t>
            </a:r>
            <a:r>
              <a:rPr lang="en-CH" dirty="0"/>
              <a:t>. 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d</a:t>
            </a:r>
            <a:r>
              <a:rPr lang="fr-CH" dirty="0"/>
              <a:t>s</a:t>
            </a:r>
            <a:r>
              <a:rPr lang="en-CH" dirty="0"/>
              <a:t>t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m</a:t>
            </a:r>
            <a:r>
              <a:rPr lang="en-CH" dirty="0"/>
              <a:t> (2020) “</a:t>
            </a:r>
            <a:r>
              <a:rPr lang="fr-CH" dirty="0"/>
              <a:t>M</a:t>
            </a:r>
            <a:r>
              <a:rPr lang="en-CH" dirty="0"/>
              <a:t>a</a:t>
            </a:r>
            <a:r>
              <a:rPr lang="fr-CH" dirty="0"/>
              <a:t>d</a:t>
            </a:r>
            <a:r>
              <a:rPr lang="en-CH" dirty="0"/>
              <a:t>e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t</a:t>
            </a:r>
            <a:r>
              <a:rPr lang="en-CH" dirty="0"/>
              <a:t>h</a:t>
            </a:r>
            <a:r>
              <a:rPr lang="fr-CH" dirty="0"/>
              <a:t>e</a:t>
            </a:r>
            <a:r>
              <a:rPr lang="en-CH" dirty="0"/>
              <a:t> World? </a:t>
            </a:r>
            <a:r>
              <a:rPr lang="en-CH" dirty="0" err="1"/>
              <a:t>Glvoal</a:t>
            </a:r>
            <a:r>
              <a:rPr lang="en-CH" dirty="0"/>
              <a:t> Value Chains in the Midst of Rising Protectionism”, </a:t>
            </a:r>
            <a:r>
              <a:rPr lang="en-CH" i="1" dirty="0"/>
              <a:t>Review of Industrial Organization</a:t>
            </a:r>
            <a:r>
              <a:rPr lang="en-CH" dirty="0"/>
              <a:t>, 57(2), 195-222</a:t>
            </a:r>
          </a:p>
          <a:p>
            <a:endParaRPr lang="en-CH" dirty="0"/>
          </a:p>
          <a:p>
            <a:r>
              <a:rPr lang="en-US" dirty="0"/>
              <a:t>World Bank, 2020. </a:t>
            </a:r>
            <a:r>
              <a:rPr lang="en-US" i="1" dirty="0"/>
              <a:t>Trading for Development in the Age of Global Value Chains</a:t>
            </a:r>
            <a:r>
              <a:rPr lang="en-US" dirty="0"/>
              <a:t>, World Development Report, </a:t>
            </a:r>
            <a:r>
              <a:rPr lang="en-US" u="sng" dirty="0">
                <a:hlinkClick r:id="rId2"/>
              </a:rPr>
              <a:t>https://www.worldbank.org/en/publication/wdr2020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46370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28F9-137A-48C4-8B7A-56280121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776"/>
            <a:ext cx="10515600" cy="946960"/>
          </a:xfrm>
        </p:spPr>
        <p:txBody>
          <a:bodyPr/>
          <a:lstStyle/>
          <a:p>
            <a:pPr algn="ctr"/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n</a:t>
            </a:r>
            <a:r>
              <a:rPr lang="en-CH" dirty="0"/>
              <a:t>e</a:t>
            </a:r>
            <a:r>
              <a:rPr lang="fr-CH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05482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6AC3-09FA-48BB-85F7-F6B97332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</p:spPr>
        <p:txBody>
          <a:bodyPr/>
          <a:lstStyle/>
          <a:p>
            <a:pPr algn="ctr"/>
            <a:r>
              <a:rPr lang="fr-CH" dirty="0"/>
              <a:t>RMRIO countries : </a:t>
            </a:r>
            <a:r>
              <a:rPr lang="fr-CH" dirty="0" err="1"/>
              <a:t>Africa</a:t>
            </a:r>
            <a:endParaRPr lang="fr-CH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F3E0E4-58EE-44CD-BF59-E60794261BC2}"/>
              </a:ext>
            </a:extLst>
          </p:cNvPr>
          <p:cNvSpPr txBox="1"/>
          <p:nvPr/>
        </p:nvSpPr>
        <p:spPr>
          <a:xfrm>
            <a:off x="965200" y="1357029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Algeria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Angola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Benin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Botswana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Burkina Faso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Burundi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Cameroon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Cape Verde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Central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African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Chad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Congo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Cote d'Ivoire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Democratic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of Congo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Djibouti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Egypt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Eritrea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Ethiopia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Gabon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Gambia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32B2CA5-6413-4D8E-A47B-E99B9069CB78}"/>
              </a:ext>
            </a:extLst>
          </p:cNvPr>
          <p:cNvSpPr txBox="1"/>
          <p:nvPr/>
        </p:nvSpPr>
        <p:spPr>
          <a:xfrm>
            <a:off x="4859867" y="1357029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Ghana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Guinea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Kenya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Lesotho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Liberia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Libya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Madagascar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Malawi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Mali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Mauritania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Mauritius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Morocco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Mozambique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Namibia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Niger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Nigeria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Rwanda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Sao Tome and Principe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Senegal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3C24BBA-A4C9-458D-803C-7E37F89C2FA9}"/>
              </a:ext>
            </a:extLst>
          </p:cNvPr>
          <p:cNvSpPr txBox="1"/>
          <p:nvPr/>
        </p:nvSpPr>
        <p:spPr>
          <a:xfrm>
            <a:off x="7857068" y="1357029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Seychelles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Sierra Leone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Somalia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South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Africa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South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Sudan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Sudan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Swaziland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Tanzania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Togo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Tunisia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Uganda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Zambia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Zimbabwe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9514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B2B20E2-1C07-48FE-806D-71AB6CA6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CH" dirty="0"/>
              <a:t>RMRIO countries : </a:t>
            </a:r>
            <a:r>
              <a:rPr lang="fr-CH" dirty="0" err="1"/>
              <a:t>Americas</a:t>
            </a:r>
            <a:endParaRPr lang="fr-CH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2712DB-71CC-486D-8AF6-63931470BB3D}"/>
              </a:ext>
            </a:extLst>
          </p:cNvPr>
          <p:cNvSpPr txBox="1"/>
          <p:nvPr/>
        </p:nvSpPr>
        <p:spPr>
          <a:xfrm>
            <a:off x="1185333" y="1690688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Antigua and Barbuda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Argentina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Aruba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Bahamas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Barbados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Belize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Bermuda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Bolivia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Brazil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British Virgin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Islands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Canada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Cayman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Islands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Chile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Colombia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Costa Rica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Cuba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Dominican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Ecuador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endParaRPr lang="fr-CH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03DCF42-38D6-4A06-946C-EF981355EABA}"/>
              </a:ext>
            </a:extLst>
          </p:cNvPr>
          <p:cNvSpPr txBox="1"/>
          <p:nvPr/>
        </p:nvSpPr>
        <p:spPr>
          <a:xfrm>
            <a:off x="4246034" y="1691561"/>
            <a:ext cx="6096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El Salvador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Greenland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Guatemala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Guyana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Haiti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Honduras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Jamaica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Mexico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Nicaragua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Panama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Paraguay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Peru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Suriname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Trinidad and Tobago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United States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Uruguay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Venezuela	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312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77B805-A93E-4DB6-B67E-D5B49F83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CH" dirty="0"/>
              <a:t>RMRIO countries : Asia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BE98136-C687-4721-8CA7-52F6342F29EA}"/>
              </a:ext>
            </a:extLst>
          </p:cNvPr>
          <p:cNvSpPr txBox="1"/>
          <p:nvPr/>
        </p:nvSpPr>
        <p:spPr>
          <a:xfrm>
            <a:off x="1058334" y="1436893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Afghanistan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Armenia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Azerbaijan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Bahrain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Bangladesh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Bhutan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Brunei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Cambodia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China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Cyprus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Georgia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India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Indonesia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Iran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Iraq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Israel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Japan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Jordan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Kazakhstan	</a:t>
            </a:r>
          </a:p>
          <a:p>
            <a:pPr marR="0" algn="l" rtl="0"/>
            <a:endParaRPr lang="fr-CH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14490BC-2645-4257-850C-00770812A6D7}"/>
              </a:ext>
            </a:extLst>
          </p:cNvPr>
          <p:cNvSpPr txBox="1"/>
          <p:nvPr/>
        </p:nvSpPr>
        <p:spPr>
          <a:xfrm>
            <a:off x="3979333" y="1436893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Kuwait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Kyrgyz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Laos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Lebanon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Malaysia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Maldives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Mongolia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Myanmar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Nepal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North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Korea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Oman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Pakistan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Palestine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Philippines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Qatar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Saudi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Arabia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Singapore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South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Korea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Sri Lanka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  <a:endParaRPr lang="fr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E54E1DE-036C-405E-8859-14087E60495E}"/>
              </a:ext>
            </a:extLst>
          </p:cNvPr>
          <p:cNvSpPr txBox="1"/>
          <p:nvPr/>
        </p:nvSpPr>
        <p:spPr>
          <a:xfrm>
            <a:off x="6358466" y="1436893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Syria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Tajikistan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Thailand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Turkey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Turkmenistan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United Arab Emirates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Uzbekistan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Vietnam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Yemen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1436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0992B63-08E9-46C7-9D42-AC037C55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CH" dirty="0"/>
              <a:t>RMRIO countries : Europe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C709E33-769F-4873-8E90-2F6C7841B38C}"/>
              </a:ext>
            </a:extLst>
          </p:cNvPr>
          <p:cNvSpPr txBox="1"/>
          <p:nvPr/>
        </p:nvSpPr>
        <p:spPr>
          <a:xfrm>
            <a:off x="939800" y="1690688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Albania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Andorra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Austria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Belarus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Belgium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Bosnia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and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Herzegovina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Bulgaria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Croatia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Czech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Denmark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Estonia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Finland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France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Germany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Greece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Hungary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Iceland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Ireland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3F26036-03CB-4340-9B45-51C98F14B414}"/>
              </a:ext>
            </a:extLst>
          </p:cNvPr>
          <p:cNvSpPr txBox="1"/>
          <p:nvPr/>
        </p:nvSpPr>
        <p:spPr>
          <a:xfrm>
            <a:off x="3911600" y="1690688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Italy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Latvia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Liechtenstein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Lithuania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Luxembourg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Macedonia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Malta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Moldova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Monaco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Montenegro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Netherlands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Norway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Poland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Portugal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Romania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Russia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San Marino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Slovak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Republic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B70AC5B-61C6-46EE-95C8-13C4DD12788C}"/>
              </a:ext>
            </a:extLst>
          </p:cNvPr>
          <p:cNvSpPr txBox="1"/>
          <p:nvPr/>
        </p:nvSpPr>
        <p:spPr>
          <a:xfrm>
            <a:off x="6493933" y="1690688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Slovenia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Spain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Sweden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Switzerland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Ukraine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United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Kingdom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Yugoslavia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9199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EE377B7-C6D0-43D3-936A-724DDC60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CH" dirty="0"/>
              <a:t>RMRIO countries : Oceania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395A076-28A9-4DC8-959F-03AF41382806}"/>
              </a:ext>
            </a:extLst>
          </p:cNvPr>
          <p:cNvSpPr txBox="1"/>
          <p:nvPr/>
        </p:nvSpPr>
        <p:spPr>
          <a:xfrm>
            <a:off x="1430867" y="1690688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Australia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Fiji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French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Polynesia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New Caledonia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New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Zealand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Papua New </a:t>
            </a:r>
            <a:r>
              <a:rPr lang="fr-CH" sz="1800" b="0" i="0" u="none" strike="noStrike" baseline="0" dirty="0" err="1">
                <a:latin typeface="Times New Roman" panose="02020603050405020304" pitchFamily="18" charset="0"/>
              </a:rPr>
              <a:t>Guinea</a:t>
            </a:r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Samoa	</a:t>
            </a:r>
          </a:p>
          <a:p>
            <a:pPr marR="0" algn="l" rtl="0"/>
            <a:r>
              <a:rPr lang="fr-CH" sz="1800" b="0" i="0" u="none" strike="noStrike" baseline="0" dirty="0">
                <a:latin typeface="Times New Roman" panose="02020603050405020304" pitchFamily="18" charset="0"/>
              </a:rPr>
              <a:t>Vanuatu	</a:t>
            </a:r>
          </a:p>
        </p:txBody>
      </p:sp>
    </p:spTree>
    <p:extLst>
      <p:ext uri="{BB962C8B-B14F-4D97-AF65-F5344CB8AC3E}">
        <p14:creationId xmlns:p14="http://schemas.microsoft.com/office/powerpoint/2010/main" val="1951163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F118-F31F-4785-818D-E257135E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041"/>
            <a:ext cx="10515600" cy="675398"/>
          </a:xfrm>
        </p:spPr>
        <p:txBody>
          <a:bodyPr>
            <a:normAutofit/>
          </a:bodyPr>
          <a:lstStyle/>
          <a:p>
            <a:pPr algn="ctr"/>
            <a:r>
              <a:rPr lang="fr-CH" sz="3200" b="1" dirty="0"/>
              <a:t>D</a:t>
            </a:r>
            <a:r>
              <a:rPr lang="en-CH" sz="3200" b="1" dirty="0"/>
              <a:t>a</a:t>
            </a:r>
            <a:r>
              <a:rPr lang="fr-CH" sz="3200" b="1" dirty="0"/>
              <a:t>t</a:t>
            </a:r>
            <a:r>
              <a:rPr lang="en-CH" sz="3200" b="1" dirty="0"/>
              <a:t>a </a:t>
            </a:r>
            <a:r>
              <a:rPr lang="fr-CH" sz="3200" b="1" dirty="0"/>
              <a:t>b</a:t>
            </a:r>
            <a:r>
              <a:rPr lang="en-CH" sz="3200" b="1" dirty="0"/>
              <a:t>a</a:t>
            </a:r>
            <a:r>
              <a:rPr lang="fr-CH" sz="3200" b="1" dirty="0"/>
              <a:t>s</a:t>
            </a:r>
            <a:r>
              <a:rPr lang="en-CH" sz="3200" b="1" dirty="0"/>
              <a:t>e: </a:t>
            </a:r>
            <a:r>
              <a:rPr lang="fr-CH" sz="3200" b="1" dirty="0"/>
              <a:t>hi</a:t>
            </a:r>
            <a:r>
              <a:rPr lang="en-CH" sz="3200" b="1" dirty="0"/>
              <a:t>g</a:t>
            </a:r>
            <a:r>
              <a:rPr lang="fr-CH" sz="3200" b="1" dirty="0"/>
              <a:t>h</a:t>
            </a:r>
            <a:r>
              <a:rPr lang="en-CH" sz="3200" b="1" dirty="0"/>
              <a:t> </a:t>
            </a:r>
            <a:r>
              <a:rPr lang="fr-CH" sz="3200" b="1" dirty="0"/>
              <a:t>g</a:t>
            </a:r>
            <a:r>
              <a:rPr lang="en-CH" sz="3200" b="1" dirty="0"/>
              <a:t>r</a:t>
            </a:r>
            <a:r>
              <a:rPr lang="fr-CH" sz="3200" b="1" dirty="0"/>
              <a:t>a</a:t>
            </a:r>
            <a:r>
              <a:rPr lang="en-CH" sz="3200" b="1" dirty="0"/>
              <a:t>n</a:t>
            </a:r>
            <a:r>
              <a:rPr lang="fr-CH" sz="3200" b="1" dirty="0"/>
              <a:t>u</a:t>
            </a:r>
            <a:r>
              <a:rPr lang="en-CH" sz="3200" b="1" dirty="0"/>
              <a:t>l</a:t>
            </a:r>
            <a:r>
              <a:rPr lang="fr-CH" sz="3200" b="1" dirty="0"/>
              <a:t>a</a:t>
            </a:r>
            <a:r>
              <a:rPr lang="en-CH" sz="3200" b="1" dirty="0" err="1"/>
              <a:t>ri</a:t>
            </a:r>
            <a:r>
              <a:rPr lang="fr-CH" sz="3200" b="1" dirty="0"/>
              <a:t>t</a:t>
            </a:r>
            <a:r>
              <a:rPr lang="en-CH" sz="3200" b="1" dirty="0"/>
              <a:t>y</a:t>
            </a:r>
            <a:endParaRPr lang="fr-CH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E01EA-73C5-4C3E-98AA-59B0518E1078}"/>
              </a:ext>
            </a:extLst>
          </p:cNvPr>
          <p:cNvSpPr txBox="1"/>
          <p:nvPr/>
        </p:nvSpPr>
        <p:spPr>
          <a:xfrm>
            <a:off x="86406" y="991165"/>
            <a:ext cx="709005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/>
              <a:t>E</a:t>
            </a:r>
            <a:r>
              <a:rPr lang="en-CH" sz="2000" dirty="0"/>
              <a:t>s</a:t>
            </a:r>
            <a:r>
              <a:rPr lang="fr-CH" sz="2000" dirty="0"/>
              <a:t>t</a:t>
            </a:r>
            <a:r>
              <a:rPr lang="en-CH" sz="2000" dirty="0"/>
              <a:t>i</a:t>
            </a:r>
            <a:r>
              <a:rPr lang="fr-CH" sz="2000" dirty="0"/>
              <a:t>m</a:t>
            </a:r>
            <a:r>
              <a:rPr lang="en-CH" sz="2000" dirty="0"/>
              <a:t>a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 </a:t>
            </a:r>
            <a:r>
              <a:rPr lang="fr-CH" sz="2000" dirty="0"/>
              <a:t>f</a:t>
            </a:r>
            <a:r>
              <a:rPr lang="en-CH" sz="2000" dirty="0"/>
              <a:t>r</a:t>
            </a:r>
            <a:r>
              <a:rPr lang="fr-CH" sz="2000" dirty="0"/>
              <a:t>o</a:t>
            </a:r>
            <a:r>
              <a:rPr lang="en-CH" sz="2000" dirty="0"/>
              <a:t>m </a:t>
            </a:r>
            <a:r>
              <a:rPr lang="fr-CH" sz="2000" dirty="0"/>
              <a:t>n</a:t>
            </a:r>
            <a:r>
              <a:rPr lang="en-CH" sz="2000" dirty="0"/>
              <a:t>e</a:t>
            </a:r>
            <a:r>
              <a:rPr lang="fr-CH" sz="2000" dirty="0"/>
              <a:t>w</a:t>
            </a:r>
            <a:r>
              <a:rPr lang="en-CH" sz="2000" dirty="0"/>
              <a:t>  </a:t>
            </a:r>
            <a:r>
              <a:rPr lang="fr-CH" sz="2000" dirty="0"/>
              <a:t>e</a:t>
            </a:r>
            <a:r>
              <a:rPr lang="en-CH" sz="2000" dirty="0"/>
              <a:t>x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n</a:t>
            </a:r>
            <a:r>
              <a:rPr lang="en-CH" sz="2000" dirty="0"/>
              <a:t>s</a:t>
            </a:r>
            <a:r>
              <a:rPr lang="fr-CH" sz="2000" dirty="0"/>
              <a:t>i</a:t>
            </a:r>
            <a:r>
              <a:rPr lang="en-CH" sz="2000" dirty="0"/>
              <a:t>v</a:t>
            </a:r>
            <a:r>
              <a:rPr lang="fr-CH" sz="2000" dirty="0"/>
              <a:t>e</a:t>
            </a:r>
            <a:r>
              <a:rPr lang="en-CH" sz="2000" dirty="0"/>
              <a:t> </a:t>
            </a:r>
            <a:r>
              <a:rPr lang="fr-CH" sz="2000" dirty="0"/>
              <a:t>d</a:t>
            </a:r>
            <a:r>
              <a:rPr lang="en-CH" sz="2000" dirty="0"/>
              <a:t>a</a:t>
            </a:r>
            <a:r>
              <a:rPr lang="fr-CH" sz="2000" dirty="0"/>
              <a:t>t</a:t>
            </a:r>
            <a:r>
              <a:rPr lang="en-CH" sz="2000" dirty="0"/>
              <a:t>a </a:t>
            </a:r>
            <a:r>
              <a:rPr lang="fr-CH" sz="2000" dirty="0"/>
              <a:t>b</a:t>
            </a:r>
            <a:r>
              <a:rPr lang="en-CH" sz="2000" dirty="0"/>
              <a:t>a</a:t>
            </a:r>
            <a:r>
              <a:rPr lang="fr-CH" sz="2000" dirty="0"/>
              <a:t>s</a:t>
            </a:r>
            <a:r>
              <a:rPr lang="en-CH" sz="2000" dirty="0"/>
              <a:t>e </a:t>
            </a:r>
            <a:r>
              <a:rPr lang="fr-CH" sz="2000" dirty="0"/>
              <a:t>w</a:t>
            </a:r>
            <a:r>
              <a:rPr lang="en-CH" sz="2000" dirty="0"/>
              <a:t>i</a:t>
            </a:r>
            <a:r>
              <a:rPr lang="fr-CH" sz="2000" dirty="0"/>
              <a:t>t</a:t>
            </a:r>
            <a:r>
              <a:rPr lang="en-CH" sz="2000" dirty="0"/>
              <a:t>h </a:t>
            </a:r>
            <a:r>
              <a:rPr lang="fr-CH" sz="2000" dirty="0"/>
              <a:t>R</a:t>
            </a:r>
            <a:r>
              <a:rPr lang="en-CH" sz="2000" dirty="0"/>
              <a:t>M</a:t>
            </a:r>
            <a:r>
              <a:rPr lang="fr-CH" sz="2000" dirty="0"/>
              <a:t>R</a:t>
            </a:r>
            <a:r>
              <a:rPr lang="en-CH" sz="2000" dirty="0"/>
              <a:t>I</a:t>
            </a:r>
            <a:r>
              <a:rPr lang="fr-CH" sz="2000" dirty="0"/>
              <a:t>O</a:t>
            </a:r>
            <a:r>
              <a:rPr lang="en-CH" sz="2000" dirty="0"/>
              <a:t> (</a:t>
            </a:r>
            <a:r>
              <a:rPr lang="fr-CH" sz="2000" dirty="0"/>
              <a:t>f</a:t>
            </a:r>
            <a:r>
              <a:rPr lang="en-CH" sz="2000" dirty="0"/>
              <a:t>o</a:t>
            </a:r>
            <a:r>
              <a:rPr lang="fr-CH" sz="2000" dirty="0"/>
              <a:t>r</a:t>
            </a:r>
            <a:r>
              <a:rPr lang="en-CH" sz="2000" dirty="0"/>
              <a:t> </a:t>
            </a:r>
            <a:r>
              <a:rPr lang="fr-CH" sz="2000" dirty="0"/>
              <a:t>R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o</a:t>
            </a:r>
            <a:r>
              <a:rPr lang="fr-CH" sz="2000" dirty="0"/>
              <a:t>l</a:t>
            </a:r>
            <a:r>
              <a:rPr lang="en-CH" sz="2000" dirty="0"/>
              <a:t>v</a:t>
            </a:r>
            <a:r>
              <a:rPr lang="fr-CH" sz="2000" dirty="0"/>
              <a:t>e</a:t>
            </a:r>
            <a:r>
              <a:rPr lang="en-CH" sz="2000" dirty="0"/>
              <a:t>d </a:t>
            </a:r>
            <a:r>
              <a:rPr lang="fr-CH" sz="2000" dirty="0"/>
              <a:t>M</a:t>
            </a:r>
            <a:r>
              <a:rPr lang="en-CH" sz="2000" dirty="0"/>
              <a:t>R</a:t>
            </a:r>
            <a:r>
              <a:rPr lang="fr-CH" sz="2000" dirty="0"/>
              <a:t>I</a:t>
            </a:r>
            <a:r>
              <a:rPr lang="en-CH" sz="2000" dirty="0"/>
              <a:t>O) </a:t>
            </a:r>
            <a:r>
              <a:rPr lang="fr-CH" sz="2000" dirty="0"/>
              <a:t>t</a:t>
            </a:r>
            <a:r>
              <a:rPr lang="en-CH" sz="2000" dirty="0"/>
              <a:t>h</a:t>
            </a:r>
            <a:r>
              <a:rPr lang="fr-CH" sz="2000" dirty="0"/>
              <a:t>a</a:t>
            </a:r>
            <a:r>
              <a:rPr lang="en-CH" sz="2000" dirty="0"/>
              <a:t>t </a:t>
            </a:r>
            <a:r>
              <a:rPr lang="fr-CH" sz="2000" dirty="0"/>
              <a:t>m</a:t>
            </a:r>
            <a:r>
              <a:rPr lang="en-CH" sz="2000" dirty="0"/>
              <a:t>e</a:t>
            </a:r>
            <a:r>
              <a:rPr lang="fr-CH" sz="2000" dirty="0"/>
              <a:t>r</a:t>
            </a:r>
            <a:r>
              <a:rPr lang="en-CH" sz="2000" dirty="0"/>
              <a:t>g</a:t>
            </a:r>
            <a:r>
              <a:rPr lang="fr-CH" sz="2000" dirty="0"/>
              <a:t>e</a:t>
            </a:r>
            <a:r>
              <a:rPr lang="en-CH" sz="2000" dirty="0"/>
              <a:t>s </a:t>
            </a:r>
            <a:r>
              <a:rPr lang="fr-CH" sz="2000" dirty="0"/>
              <a:t>E</a:t>
            </a:r>
            <a:r>
              <a:rPr lang="en-CH" sz="2000" dirty="0"/>
              <a:t>OR</a:t>
            </a:r>
            <a:r>
              <a:rPr lang="fr-CH" sz="2000" dirty="0"/>
              <a:t>A</a:t>
            </a:r>
            <a:r>
              <a:rPr lang="en-CH" sz="2000" dirty="0"/>
              <a:t> 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m</a:t>
            </a:r>
            <a:r>
              <a:rPr lang="en-CH" sz="2000" dirty="0"/>
              <a:t>p</a:t>
            </a:r>
            <a:r>
              <a:rPr lang="fr-CH" sz="2000" dirty="0"/>
              <a:t>o</a:t>
            </a:r>
            <a:r>
              <a:rPr lang="en-CH" sz="2000" dirty="0"/>
              <a:t>r</a:t>
            </a:r>
            <a:r>
              <a:rPr lang="fr-CH" sz="2000" dirty="0"/>
              <a:t>a</a:t>
            </a:r>
            <a:r>
              <a:rPr lang="en-CH" sz="2000" dirty="0"/>
              <a:t>l </a:t>
            </a:r>
            <a:r>
              <a:rPr lang="fr-CH" sz="2000" dirty="0"/>
              <a:t>a</a:t>
            </a:r>
            <a:r>
              <a:rPr lang="en-CH" sz="2000" dirty="0"/>
              <a:t>n</a:t>
            </a:r>
            <a:r>
              <a:rPr lang="fr-CH" sz="2000" dirty="0"/>
              <a:t>d</a:t>
            </a:r>
            <a:r>
              <a:rPr lang="en-CH" sz="2000" dirty="0"/>
              <a:t> </a:t>
            </a:r>
            <a:r>
              <a:rPr lang="fr-CH" sz="2000" dirty="0"/>
              <a:t>c</a:t>
            </a:r>
            <a:r>
              <a:rPr lang="en-CH" sz="2000" dirty="0"/>
              <a:t>o</a:t>
            </a:r>
            <a:r>
              <a:rPr lang="fr-CH" sz="2000" dirty="0"/>
              <a:t>u</a:t>
            </a:r>
            <a:r>
              <a:rPr lang="en-CH" sz="2000" dirty="0"/>
              <a:t>n</a:t>
            </a:r>
            <a:r>
              <a:rPr lang="fr-CH" sz="2000" dirty="0"/>
              <a:t>t</a:t>
            </a:r>
            <a:r>
              <a:rPr lang="en-CH" sz="2000" dirty="0"/>
              <a:t>r</a:t>
            </a:r>
            <a:r>
              <a:rPr lang="fr-CH" sz="2000" dirty="0"/>
              <a:t>y</a:t>
            </a:r>
            <a:r>
              <a:rPr lang="en-CH" sz="2000" dirty="0"/>
              <a:t> </a:t>
            </a:r>
            <a:r>
              <a:rPr lang="fr-CH" sz="2000" dirty="0"/>
              <a:t>c</a:t>
            </a:r>
            <a:r>
              <a:rPr lang="en-CH" sz="2000" dirty="0"/>
              <a:t>o</a:t>
            </a:r>
            <a:r>
              <a:rPr lang="fr-CH" sz="2000" dirty="0"/>
              <a:t>v</a:t>
            </a:r>
            <a:r>
              <a:rPr lang="en-CH" sz="2000" dirty="0"/>
              <a:t>e</a:t>
            </a:r>
            <a:r>
              <a:rPr lang="fr-CH" sz="2000" dirty="0"/>
              <a:t>r</a:t>
            </a:r>
            <a:r>
              <a:rPr lang="en-CH" sz="2000" dirty="0"/>
              <a:t>a</a:t>
            </a:r>
            <a:r>
              <a:rPr lang="fr-CH" sz="2000" dirty="0"/>
              <a:t>g</a:t>
            </a:r>
            <a:r>
              <a:rPr lang="en-CH" sz="2000" dirty="0"/>
              <a:t>e (</a:t>
            </a:r>
            <a:r>
              <a:rPr lang="fr-CH" sz="2000" dirty="0"/>
              <a:t>L</a:t>
            </a:r>
            <a:r>
              <a:rPr lang="en-CH" sz="2000" dirty="0"/>
              <a:t>e</a:t>
            </a:r>
            <a:r>
              <a:rPr lang="fr-CH" sz="2000" dirty="0"/>
              <a:t>n</a:t>
            </a:r>
            <a:r>
              <a:rPr lang="en-CH" sz="2000" dirty="0" err="1"/>
              <a:t>zen</a:t>
            </a:r>
            <a:r>
              <a:rPr lang="en-CH" sz="2000" dirty="0"/>
              <a:t> et al. (2015) </a:t>
            </a:r>
            <a:r>
              <a:rPr lang="fr-CH" sz="2000" dirty="0"/>
              <a:t>c</a:t>
            </a:r>
            <a:r>
              <a:rPr lang="en-CH" sz="2000" dirty="0"/>
              <a:t>o</a:t>
            </a:r>
            <a:r>
              <a:rPr lang="fr-CH" sz="2000" dirty="0"/>
              <a:t>u</a:t>
            </a:r>
            <a:r>
              <a:rPr lang="en-CH" sz="2000" dirty="0"/>
              <a:t>p</a:t>
            </a:r>
            <a:r>
              <a:rPr lang="fr-CH" sz="2000" dirty="0"/>
              <a:t>l</a:t>
            </a:r>
            <a:r>
              <a:rPr lang="en-CH" sz="2000" dirty="0"/>
              <a:t>e</a:t>
            </a:r>
            <a:r>
              <a:rPr lang="fr-CH" sz="2000" dirty="0"/>
              <a:t>d</a:t>
            </a:r>
            <a:r>
              <a:rPr lang="en-CH" sz="2000" dirty="0"/>
              <a:t> </a:t>
            </a:r>
            <a:r>
              <a:rPr lang="fr-CH" sz="2000" dirty="0"/>
              <a:t>w</a:t>
            </a:r>
            <a:r>
              <a:rPr lang="en-CH" sz="2000" dirty="0"/>
              <a:t>i</a:t>
            </a:r>
            <a:r>
              <a:rPr lang="fr-CH" sz="2000" dirty="0"/>
              <a:t>t</a:t>
            </a:r>
            <a:r>
              <a:rPr lang="en-CH" sz="2000" dirty="0"/>
              <a:t>h </a:t>
            </a:r>
            <a:r>
              <a:rPr lang="fr-CH" sz="2000" dirty="0"/>
              <a:t>E</a:t>
            </a:r>
            <a:r>
              <a:rPr lang="en-CH" sz="2000" dirty="0"/>
              <a:t>XIO</a:t>
            </a:r>
            <a:r>
              <a:rPr lang="fr-CH" sz="2000" dirty="0"/>
              <a:t>BASE</a:t>
            </a:r>
            <a:r>
              <a:rPr lang="en-CH" sz="2000" dirty="0"/>
              <a:t> </a:t>
            </a:r>
            <a:r>
              <a:rPr lang="fr-CH" sz="2000" dirty="0"/>
              <a:t>s</a:t>
            </a:r>
            <a:r>
              <a:rPr lang="en-CH" sz="2000" dirty="0"/>
              <a:t>e</a:t>
            </a:r>
            <a:r>
              <a:rPr lang="fr-CH" sz="2000" dirty="0"/>
              <a:t>c</a:t>
            </a:r>
            <a:r>
              <a:rPr lang="en-CH" sz="2000" dirty="0" err="1"/>
              <a:t>toral</a:t>
            </a:r>
            <a:r>
              <a:rPr lang="en-CH" sz="2000" dirty="0"/>
              <a:t>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/>
              <a:t>EORA’s</a:t>
            </a:r>
            <a:r>
              <a:rPr lang="fr-CH" sz="2000" dirty="0"/>
              <a:t> </a:t>
            </a:r>
            <a:r>
              <a:rPr lang="fr-CH" sz="2000" dirty="0" err="1"/>
              <a:t>emissions</a:t>
            </a:r>
            <a:r>
              <a:rPr lang="fr-CH" sz="2000" dirty="0"/>
              <a:t> </a:t>
            </a:r>
            <a:r>
              <a:rPr lang="fr-CH" sz="2000" dirty="0" err="1"/>
              <a:t>sourced</a:t>
            </a:r>
            <a:r>
              <a:rPr lang="fr-CH" sz="2000" dirty="0"/>
              <a:t> </a:t>
            </a:r>
            <a:r>
              <a:rPr lang="fr-CH" sz="2000" dirty="0" err="1"/>
              <a:t>from</a:t>
            </a:r>
            <a:r>
              <a:rPr lang="fr-CH" sz="2000" dirty="0"/>
              <a:t> </a:t>
            </a:r>
            <a:r>
              <a:rPr lang="en-CH" sz="2000" dirty="0"/>
              <a:t>EDGAR </a:t>
            </a:r>
            <a:r>
              <a:rPr lang="fr-CH" sz="2000" dirty="0"/>
              <a:t>but RMRIO </a:t>
            </a:r>
            <a:r>
              <a:rPr lang="fr-CH" sz="2000" dirty="0" err="1"/>
              <a:t>aggregate</a:t>
            </a:r>
            <a:r>
              <a:rPr lang="fr-CH" sz="2000" dirty="0"/>
              <a:t> </a:t>
            </a:r>
            <a:r>
              <a:rPr lang="en-CH" sz="2000" dirty="0"/>
              <a:t> </a:t>
            </a:r>
            <a:r>
              <a:rPr lang="fr-CH" sz="2000" dirty="0"/>
              <a:t>o</a:t>
            </a:r>
            <a:r>
              <a:rPr lang="en-CH" sz="2000" dirty="0"/>
              <a:t>f </a:t>
            </a:r>
            <a:r>
              <a:rPr lang="fr-CH" sz="2000" dirty="0"/>
              <a:t>CO2, CH4, N2O, </a:t>
            </a:r>
            <a:r>
              <a:rPr lang="fr-CH" sz="2000" dirty="0" err="1"/>
              <a:t>hydrofluorocarbon</a:t>
            </a:r>
            <a:r>
              <a:rPr lang="fr-CH" sz="2000" dirty="0"/>
              <a:t> and </a:t>
            </a:r>
            <a:r>
              <a:rPr lang="fr-CH" sz="2000" dirty="0" err="1"/>
              <a:t>perfluorinated</a:t>
            </a:r>
            <a:r>
              <a:rPr lang="fr-CH" sz="2000" dirty="0"/>
              <a:t> compound, </a:t>
            </a:r>
            <a:r>
              <a:rPr lang="fr-CH" sz="2000" dirty="0" err="1"/>
              <a:t>into</a:t>
            </a:r>
            <a:r>
              <a:rPr lang="fr-CH" sz="2000" dirty="0"/>
              <a:t> a single </a:t>
            </a:r>
            <a:r>
              <a:rPr lang="fr-CH" sz="2000" dirty="0" err="1"/>
              <a:t>measure</a:t>
            </a:r>
            <a:r>
              <a:rPr lang="fr-CH" sz="2000" dirty="0"/>
              <a:t> in CO2 </a:t>
            </a:r>
            <a:r>
              <a:rPr lang="fr-CH" sz="2000" dirty="0" err="1"/>
              <a:t>equivalent</a:t>
            </a:r>
            <a:r>
              <a:rPr lang="en-CH" sz="2000" dirty="0"/>
              <a:t> (</a:t>
            </a:r>
            <a:r>
              <a:rPr lang="fr-CH" sz="2000" dirty="0"/>
              <a:t>C</a:t>
            </a:r>
            <a:r>
              <a:rPr lang="en-CH" sz="2000" dirty="0"/>
              <a:t>O2</a:t>
            </a:r>
            <a:r>
              <a:rPr lang="fr-CH" sz="2000" dirty="0"/>
              <a:t>e</a:t>
            </a:r>
            <a:r>
              <a:rPr lang="en-CH" sz="2000" dirty="0"/>
              <a:t>)</a:t>
            </a:r>
            <a:r>
              <a:rPr lang="fr-CH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/>
              <a:t>R</a:t>
            </a:r>
            <a:r>
              <a:rPr lang="en-CH" sz="2000" dirty="0"/>
              <a:t>M</a:t>
            </a:r>
            <a:r>
              <a:rPr lang="fr-CH" sz="2000" dirty="0"/>
              <a:t>R</a:t>
            </a:r>
            <a:r>
              <a:rPr lang="en-CH" sz="2000" dirty="0"/>
              <a:t>I</a:t>
            </a:r>
            <a:r>
              <a:rPr lang="fr-CH" sz="2000" dirty="0"/>
              <a:t>O</a:t>
            </a:r>
            <a:r>
              <a:rPr lang="en-CH" sz="2000" dirty="0"/>
              <a:t> (</a:t>
            </a:r>
            <a:r>
              <a:rPr lang="fr-CH" sz="2000" dirty="0"/>
              <a:t>C</a:t>
            </a:r>
            <a:r>
              <a:rPr lang="en-CH" sz="2000" dirty="0"/>
              <a:t>a</a:t>
            </a:r>
            <a:r>
              <a:rPr lang="fr-CH" sz="2000" dirty="0"/>
              <a:t>b</a:t>
            </a:r>
            <a:r>
              <a:rPr lang="en-CH" sz="2000" dirty="0"/>
              <a:t>e</a:t>
            </a:r>
            <a:r>
              <a:rPr lang="fr-CH" sz="2000" dirty="0"/>
              <a:t>r</a:t>
            </a:r>
            <a:r>
              <a:rPr lang="en-CH" sz="2000" dirty="0"/>
              <a:t>n</a:t>
            </a:r>
            <a:r>
              <a:rPr lang="fr-CH" sz="2000" dirty="0"/>
              <a:t>a</a:t>
            </a:r>
            <a:r>
              <a:rPr lang="en-CH" sz="2000" dirty="0"/>
              <a:t>r</a:t>
            </a:r>
            <a:r>
              <a:rPr lang="fr-CH" sz="2000" dirty="0"/>
              <a:t>d</a:t>
            </a:r>
            <a:r>
              <a:rPr lang="en-CH" sz="2000" dirty="0"/>
              <a:t> </a:t>
            </a:r>
            <a:r>
              <a:rPr lang="fr-CH" sz="2000" dirty="0"/>
              <a:t>a</a:t>
            </a:r>
            <a:r>
              <a:rPr lang="en-CH" sz="2000" dirty="0"/>
              <a:t>n</a:t>
            </a:r>
            <a:r>
              <a:rPr lang="fr-CH" sz="2000" dirty="0"/>
              <a:t>d</a:t>
            </a:r>
            <a:r>
              <a:rPr lang="en-CH" sz="2000" dirty="0"/>
              <a:t> </a:t>
            </a:r>
            <a:r>
              <a:rPr lang="fr-CH" sz="2000" dirty="0"/>
              <a:t>P</a:t>
            </a:r>
            <a:r>
              <a:rPr lang="en-CH" sz="2000" dirty="0"/>
              <a:t>f</a:t>
            </a:r>
            <a:r>
              <a:rPr lang="fr-CH" sz="2000" dirty="0"/>
              <a:t>i</a:t>
            </a:r>
            <a:r>
              <a:rPr lang="en-CH" sz="2000" dirty="0"/>
              <a:t>s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r</a:t>
            </a:r>
            <a:r>
              <a:rPr lang="en-CH" sz="2000" dirty="0"/>
              <a:t>(2021).Data for 193(J-</a:t>
            </a:r>
            <a:r>
              <a:rPr lang="en-CH" sz="2000" dirty="0" err="1"/>
              <a:t>countrie</a:t>
            </a:r>
            <a:r>
              <a:rPr lang="fr-CH" sz="2000" dirty="0"/>
              <a:t>s</a:t>
            </a:r>
            <a:r>
              <a:rPr lang="en-CH" sz="2000" dirty="0"/>
              <a:t>) and 163 (</a:t>
            </a:r>
            <a:r>
              <a:rPr lang="fr-CH" sz="2000" dirty="0"/>
              <a:t>S</a:t>
            </a:r>
            <a:r>
              <a:rPr lang="en-CH" sz="2000" dirty="0"/>
              <a:t>-sectors) over the period 1995-2015.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/>
              <a:t>E</a:t>
            </a:r>
            <a:r>
              <a:rPr lang="en-CH" sz="2000" dirty="0"/>
              <a:t>s</a:t>
            </a:r>
            <a:r>
              <a:rPr lang="fr-CH" sz="2000" dirty="0"/>
              <a:t>t</a:t>
            </a:r>
            <a:r>
              <a:rPr lang="en-CH" sz="2000" dirty="0"/>
              <a:t>i</a:t>
            </a:r>
            <a:r>
              <a:rPr lang="fr-CH" sz="2000" dirty="0"/>
              <a:t>m</a:t>
            </a:r>
            <a:r>
              <a:rPr lang="en-CH" sz="2000" dirty="0"/>
              <a:t>a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 </a:t>
            </a:r>
            <a:r>
              <a:rPr lang="fr-CH" sz="2000" dirty="0"/>
              <a:t>o</a:t>
            </a:r>
            <a:r>
              <a:rPr lang="en-CH" sz="2000" dirty="0"/>
              <a:t>f </a:t>
            </a:r>
            <a:r>
              <a:rPr lang="fr-CH" sz="2000" dirty="0"/>
              <a:t>C</a:t>
            </a:r>
            <a:r>
              <a:rPr lang="en-CH" sz="2000" dirty="0"/>
              <a:t>O2 </a:t>
            </a:r>
            <a:r>
              <a:rPr lang="fr-CH" sz="2000" dirty="0"/>
              <a:t>f</a:t>
            </a:r>
            <a:r>
              <a:rPr lang="en-CH" sz="2000" dirty="0"/>
              <a:t>o</a:t>
            </a:r>
            <a:r>
              <a:rPr lang="fr-CH" sz="2000" dirty="0"/>
              <a:t>o</a:t>
            </a:r>
            <a:r>
              <a:rPr lang="en-CH" sz="2000" dirty="0"/>
              <a:t>t</a:t>
            </a:r>
            <a:r>
              <a:rPr lang="fr-CH" sz="2000" dirty="0"/>
              <a:t>p</a:t>
            </a:r>
            <a:r>
              <a:rPr lang="en-CH" sz="2000" dirty="0"/>
              <a:t>r</a:t>
            </a:r>
            <a:r>
              <a:rPr lang="fr-CH" sz="2000" dirty="0"/>
              <a:t>i</a:t>
            </a:r>
            <a:r>
              <a:rPr lang="en-CH" sz="2000" dirty="0"/>
              <a:t>n</a:t>
            </a:r>
            <a:r>
              <a:rPr lang="fr-CH" sz="2000" dirty="0"/>
              <a:t>t</a:t>
            </a:r>
            <a:r>
              <a:rPr lang="en-CH" sz="2000" dirty="0"/>
              <a:t> </a:t>
            </a:r>
            <a:r>
              <a:rPr lang="fr-CH" sz="2000" dirty="0"/>
              <a:t>i</a:t>
            </a:r>
            <a:r>
              <a:rPr lang="en-CH" sz="2000" dirty="0"/>
              <a:t>n </a:t>
            </a:r>
            <a:r>
              <a:rPr lang="fr-CH" sz="2000" dirty="0"/>
              <a:t>G</a:t>
            </a:r>
            <a:r>
              <a:rPr lang="en-CH" sz="2000" dirty="0"/>
              <a:t>V</a:t>
            </a:r>
            <a:r>
              <a:rPr lang="fr-CH" sz="2000" dirty="0"/>
              <a:t>C</a:t>
            </a:r>
            <a:r>
              <a:rPr lang="en-CH" sz="2000" dirty="0"/>
              <a:t>s </a:t>
            </a:r>
            <a:r>
              <a:rPr lang="fr-CH" sz="2000" dirty="0"/>
              <a:t>b</a:t>
            </a:r>
            <a:r>
              <a:rPr lang="en-CH" sz="2000" dirty="0"/>
              <a:t>a</a:t>
            </a:r>
            <a:r>
              <a:rPr lang="fr-CH" sz="2000" dirty="0"/>
              <a:t>s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 on 193 </a:t>
            </a:r>
            <a:r>
              <a:rPr lang="fr-CH" sz="2000" dirty="0"/>
              <a:t>c</a:t>
            </a:r>
            <a:r>
              <a:rPr lang="en-CH" sz="2000" dirty="0"/>
              <a:t>o</a:t>
            </a:r>
            <a:r>
              <a:rPr lang="fr-CH" sz="2000" dirty="0"/>
              <a:t>u</a:t>
            </a:r>
            <a:r>
              <a:rPr lang="en-CH" sz="2000" dirty="0"/>
              <a:t>n</a:t>
            </a:r>
            <a:r>
              <a:rPr lang="fr-CH" sz="2000" dirty="0"/>
              <a:t>t</a:t>
            </a:r>
            <a:r>
              <a:rPr lang="en-CH" sz="2000" dirty="0"/>
              <a:t>r</a:t>
            </a:r>
            <a:r>
              <a:rPr lang="fr-CH" sz="2000" dirty="0"/>
              <a:t>i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 </a:t>
            </a:r>
            <a:r>
              <a:rPr lang="fr-CH" sz="2000" dirty="0"/>
              <a:t>a</a:t>
            </a:r>
            <a:r>
              <a:rPr lang="en-CH" sz="2000" dirty="0"/>
              <a:t>n</a:t>
            </a:r>
            <a:r>
              <a:rPr lang="fr-CH" sz="2000" dirty="0"/>
              <a:t>d</a:t>
            </a:r>
            <a:r>
              <a:rPr lang="en-CH" sz="2000" dirty="0"/>
              <a:t> 163 </a:t>
            </a:r>
            <a:r>
              <a:rPr lang="fr-CH" sz="2000" dirty="0"/>
              <a:t>s</a:t>
            </a:r>
            <a:r>
              <a:rPr lang="en-CH" sz="2000" dirty="0"/>
              <a:t>e</a:t>
            </a:r>
            <a:r>
              <a:rPr lang="fr-CH" sz="2000" dirty="0"/>
              <a:t>c</a:t>
            </a:r>
            <a:r>
              <a:rPr lang="en-CH" sz="2000" dirty="0"/>
              <a:t>t</a:t>
            </a:r>
            <a:r>
              <a:rPr lang="fr-CH" sz="2000" dirty="0"/>
              <a:t>o</a:t>
            </a:r>
            <a:r>
              <a:rPr lang="en-CH" sz="2000" dirty="0"/>
              <a:t>r</a:t>
            </a:r>
            <a:r>
              <a:rPr lang="fr-CH" sz="2000" dirty="0"/>
              <a:t>s</a:t>
            </a:r>
            <a:r>
              <a:rPr lang="en-CH" sz="2000" dirty="0"/>
              <a:t> </a:t>
            </a:r>
            <a:r>
              <a:rPr lang="fr-CH" sz="2000" dirty="0"/>
              <a:t>f</a:t>
            </a:r>
            <a:r>
              <a:rPr lang="en-CH" sz="2000" dirty="0"/>
              <a:t>or </a:t>
            </a:r>
            <a:r>
              <a:rPr lang="fr-CH" sz="2000" dirty="0"/>
              <a:t>a</a:t>
            </a:r>
            <a:r>
              <a:rPr lang="en-CH" sz="2000" dirty="0"/>
              <a:t> </a:t>
            </a:r>
            <a:r>
              <a:rPr lang="fr-CH" sz="2000" dirty="0"/>
              <a:t>p</a:t>
            </a:r>
            <a:r>
              <a:rPr lang="en-CH" sz="2000" dirty="0"/>
              <a:t>o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n</a:t>
            </a:r>
            <a:r>
              <a:rPr lang="en-CH" sz="2000" dirty="0"/>
              <a:t>t</a:t>
            </a:r>
            <a:r>
              <a:rPr lang="fr-CH" sz="2000" dirty="0"/>
              <a:t>i</a:t>
            </a:r>
            <a:r>
              <a:rPr lang="en-CH" sz="2000" dirty="0"/>
              <a:t>a</a:t>
            </a:r>
            <a:r>
              <a:rPr lang="fr-CH" sz="2000" dirty="0"/>
              <a:t>l</a:t>
            </a:r>
            <a:r>
              <a:rPr lang="en-CH" sz="2000" dirty="0"/>
              <a:t> </a:t>
            </a:r>
            <a:r>
              <a:rPr lang="fr-CH" sz="2000" dirty="0"/>
              <a:t>o</a:t>
            </a:r>
            <a:r>
              <a:rPr lang="en-CH" sz="2000" dirty="0"/>
              <a:t>f </a:t>
            </a:r>
            <a:r>
              <a:rPr lang="fr-CH" sz="2000" dirty="0"/>
              <a:t>Z</a:t>
            </a:r>
            <a:r>
              <a:rPr lang="en-CH" sz="2000" baseline="-25000" dirty="0"/>
              <a:t>i</a:t>
            </a:r>
            <a:r>
              <a:rPr lang="fr-CH" sz="2000" baseline="-25000" dirty="0"/>
              <a:t>j</a:t>
            </a:r>
            <a:r>
              <a:rPr lang="en-CH" sz="2000" baseline="30000" dirty="0"/>
              <a:t>r</a:t>
            </a:r>
            <a:r>
              <a:rPr lang="fr-CH" sz="2000" baseline="30000" dirty="0"/>
              <a:t>s</a:t>
            </a:r>
            <a:r>
              <a:rPr lang="en-CH" sz="2000" dirty="0"/>
              <a:t> = (163*193)</a:t>
            </a:r>
            <a:r>
              <a:rPr lang="en-CH" sz="2000" baseline="30000" dirty="0"/>
              <a:t>2 </a:t>
            </a:r>
            <a:r>
              <a:rPr lang="en-CH" sz="2000" dirty="0"/>
              <a:t>≈ 10</a:t>
            </a:r>
            <a:r>
              <a:rPr lang="en-CH" sz="2000" baseline="30000" dirty="0"/>
              <a:t>9</a:t>
            </a:r>
            <a:r>
              <a:rPr lang="en-CH" sz="2000" dirty="0"/>
              <a:t> </a:t>
            </a:r>
            <a:r>
              <a:rPr lang="fr-CH" sz="2000" dirty="0"/>
              <a:t>i</a:t>
            </a:r>
            <a:r>
              <a:rPr lang="en-CH" sz="2000" dirty="0" err="1"/>
              <a:t>nput</a:t>
            </a:r>
            <a:r>
              <a:rPr lang="en-CH" sz="2000" dirty="0"/>
              <a:t> purchases across country-industry pairs. </a:t>
            </a:r>
            <a:r>
              <a:rPr lang="fr-CH" sz="2000" dirty="0"/>
              <a:t>H</a:t>
            </a:r>
            <a:r>
              <a:rPr lang="en-CH" sz="2000" dirty="0"/>
              <a:t>i</a:t>
            </a:r>
            <a:r>
              <a:rPr lang="fr-CH" sz="2000" dirty="0"/>
              <a:t>g</a:t>
            </a:r>
            <a:r>
              <a:rPr lang="en-CH" sz="2000" dirty="0"/>
              <a:t>h </a:t>
            </a:r>
            <a:r>
              <a:rPr lang="fr-CH" sz="2000" dirty="0"/>
              <a:t>g</a:t>
            </a:r>
            <a:r>
              <a:rPr lang="en-CH" sz="2000" dirty="0"/>
              <a:t>r</a:t>
            </a:r>
            <a:r>
              <a:rPr lang="fr-CH" sz="2000" dirty="0"/>
              <a:t>a</a:t>
            </a:r>
            <a:r>
              <a:rPr lang="en-CH" sz="2000" dirty="0"/>
              <a:t>n</a:t>
            </a:r>
            <a:r>
              <a:rPr lang="fr-CH" sz="2000" dirty="0"/>
              <a:t>u</a:t>
            </a:r>
            <a:r>
              <a:rPr lang="en-CH" sz="2000" dirty="0"/>
              <a:t>l</a:t>
            </a:r>
            <a:r>
              <a:rPr lang="fr-CH" sz="2000" dirty="0"/>
              <a:t>a</a:t>
            </a:r>
            <a:r>
              <a:rPr lang="en-CH" sz="2000" dirty="0" err="1"/>
              <a:t>rity</a:t>
            </a:r>
            <a:r>
              <a:rPr lang="en-CH" sz="2000" dirty="0"/>
              <a:t> data base.</a:t>
            </a:r>
            <a:r>
              <a:rPr lang="fr-CH" sz="2000" dirty="0"/>
              <a:t> 22% of </a:t>
            </a:r>
            <a:r>
              <a:rPr lang="fr-CH" sz="2000" dirty="0" err="1"/>
              <a:t>lines</a:t>
            </a:r>
            <a:r>
              <a:rPr lang="fr-CH" sz="2000" dirty="0"/>
              <a:t> </a:t>
            </a:r>
            <a:r>
              <a:rPr lang="en-CH" sz="2000" dirty="0"/>
              <a:t>a</a:t>
            </a:r>
            <a:r>
              <a:rPr lang="fr-CH" sz="2000" dirty="0"/>
              <a:t>t</a:t>
            </a:r>
            <a:r>
              <a:rPr lang="en-CH" sz="2000" dirty="0"/>
              <a:t> </a:t>
            </a:r>
            <a:r>
              <a:rPr lang="fr-CH" sz="2000" dirty="0" err="1"/>
              <a:t>sector</a:t>
            </a:r>
            <a:r>
              <a:rPr lang="fr-CH" sz="2000" dirty="0"/>
              <a:t> </a:t>
            </a:r>
            <a:r>
              <a:rPr lang="fr-CH" sz="2000" dirty="0" err="1"/>
              <a:t>level</a:t>
            </a:r>
            <a:r>
              <a:rPr lang="fr-CH" sz="2000" dirty="0"/>
              <a:t> have 0 total </a:t>
            </a:r>
            <a:r>
              <a:rPr lang="fr-CH" sz="2000" dirty="0" err="1"/>
              <a:t>emissions</a:t>
            </a:r>
            <a:r>
              <a:rPr lang="fr-CH" sz="2000" dirty="0"/>
              <a:t> </a:t>
            </a:r>
            <a:r>
              <a:rPr lang="en-CH" sz="2000" dirty="0"/>
              <a:t>r</a:t>
            </a:r>
            <a:r>
              <a:rPr lang="fr-CH" sz="2000" dirty="0"/>
              <a:t>e</a:t>
            </a:r>
            <a:r>
              <a:rPr lang="en-CH" sz="2000" dirty="0"/>
              <a:t>f</a:t>
            </a:r>
            <a:r>
              <a:rPr lang="fr-CH" sz="2000" dirty="0"/>
              <a:t>l</a:t>
            </a:r>
            <a:r>
              <a:rPr lang="en-CH" sz="2000" dirty="0"/>
              <a:t>e</a:t>
            </a:r>
            <a:r>
              <a:rPr lang="fr-CH" sz="2000" dirty="0"/>
              <a:t>c</a:t>
            </a:r>
            <a:r>
              <a:rPr lang="en-CH" sz="2000" dirty="0"/>
              <a:t>t</a:t>
            </a:r>
            <a:r>
              <a:rPr lang="fr-CH" sz="2000" dirty="0"/>
              <a:t>i</a:t>
            </a:r>
            <a:r>
              <a:rPr lang="en-CH" sz="2000" dirty="0"/>
              <a:t>ng that some sec</a:t>
            </a:r>
            <a:r>
              <a:rPr lang="fr-CH" sz="2000" dirty="0"/>
              <a:t>t</a:t>
            </a:r>
            <a:r>
              <a:rPr lang="en-CH" sz="2000" dirty="0"/>
              <a:t>o</a:t>
            </a:r>
            <a:r>
              <a:rPr lang="fr-CH" sz="2000" dirty="0"/>
              <a:t>r</a:t>
            </a:r>
            <a:r>
              <a:rPr lang="en-CH" sz="2000" dirty="0"/>
              <a:t>s </a:t>
            </a:r>
            <a:r>
              <a:rPr lang="fr-CH" sz="2000" dirty="0"/>
              <a:t>a</a:t>
            </a:r>
            <a:r>
              <a:rPr lang="en-CH" sz="2000" dirty="0"/>
              <a:t>r</a:t>
            </a:r>
            <a:r>
              <a:rPr lang="fr-CH" sz="2000" dirty="0"/>
              <a:t>e not </a:t>
            </a:r>
            <a:r>
              <a:rPr lang="fr-CH" sz="2000" dirty="0" err="1"/>
              <a:t>be</a:t>
            </a:r>
            <a:r>
              <a:rPr lang="fr-CH" sz="2000" dirty="0"/>
              <a:t> </a:t>
            </a:r>
            <a:r>
              <a:rPr lang="fr-CH" sz="2000" dirty="0" err="1"/>
              <a:t>produced</a:t>
            </a:r>
            <a:r>
              <a:rPr lang="fr-CH" sz="2000" dirty="0"/>
              <a:t> in </a:t>
            </a:r>
            <a:r>
              <a:rPr lang="fr-CH" sz="2000" dirty="0" err="1"/>
              <a:t>some</a:t>
            </a:r>
            <a:r>
              <a:rPr lang="fr-CH" sz="2000" dirty="0"/>
              <a:t> countries</a:t>
            </a:r>
            <a:r>
              <a:rPr lang="en-CH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/>
              <a:t>C</a:t>
            </a:r>
            <a:r>
              <a:rPr lang="en-CH" sz="2000" dirty="0"/>
              <a:t>o</a:t>
            </a:r>
            <a:r>
              <a:rPr lang="fr-CH" sz="2000" dirty="0"/>
              <a:t>m</a:t>
            </a:r>
            <a:r>
              <a:rPr lang="en-CH" sz="2000" dirty="0"/>
              <a:t>p</a:t>
            </a:r>
            <a:r>
              <a:rPr lang="fr-CH" sz="2000" dirty="0"/>
              <a:t>a</a:t>
            </a:r>
            <a:r>
              <a:rPr lang="en-CH" sz="2000" dirty="0"/>
              <a:t>r</a:t>
            </a:r>
            <a:r>
              <a:rPr lang="fr-CH" sz="2000" dirty="0"/>
              <a:t>i</a:t>
            </a:r>
            <a:r>
              <a:rPr lang="en-CH" sz="2000" dirty="0"/>
              <a:t>s</a:t>
            </a:r>
            <a:r>
              <a:rPr lang="fr-CH" sz="2000" dirty="0"/>
              <a:t>o</a:t>
            </a:r>
            <a:r>
              <a:rPr lang="en-CH" sz="2000" dirty="0"/>
              <a:t>n </a:t>
            </a:r>
            <a:r>
              <a:rPr lang="fr-CH" sz="2000" dirty="0"/>
              <a:t>E</a:t>
            </a:r>
            <a:r>
              <a:rPr lang="en-CH" sz="2000" dirty="0"/>
              <a:t>D</a:t>
            </a:r>
            <a:r>
              <a:rPr lang="fr-CH" sz="2000" dirty="0"/>
              <a:t>G</a:t>
            </a:r>
            <a:r>
              <a:rPr lang="en-CH" sz="2000" dirty="0"/>
              <a:t>A</a:t>
            </a:r>
            <a:r>
              <a:rPr lang="fr-CH" sz="2000" dirty="0"/>
              <a:t>R</a:t>
            </a:r>
            <a:r>
              <a:rPr lang="en-CH" sz="2000" dirty="0"/>
              <a:t>- </a:t>
            </a:r>
            <a:r>
              <a:rPr lang="fr-CH" sz="2000" dirty="0"/>
              <a:t>R</a:t>
            </a:r>
            <a:r>
              <a:rPr lang="en-CH" sz="2000" dirty="0"/>
              <a:t>MRIO shows similar </a:t>
            </a:r>
            <a:r>
              <a:rPr lang="fr-CH" sz="2000" dirty="0"/>
              <a:t>f</a:t>
            </a:r>
            <a:r>
              <a:rPr lang="en-CH" sz="2000" dirty="0"/>
              <a:t>o</a:t>
            </a:r>
            <a:r>
              <a:rPr lang="fr-CH" sz="2000" dirty="0"/>
              <a:t>o</a:t>
            </a:r>
            <a:r>
              <a:rPr lang="en-CH" sz="2000" dirty="0" err="1"/>
              <a:t>tprint</a:t>
            </a:r>
            <a:r>
              <a:rPr lang="en-CH" sz="2000" dirty="0"/>
              <a:t> estimates </a:t>
            </a:r>
            <a:r>
              <a:rPr lang="fr-CH" sz="2000" dirty="0"/>
              <a:t>f</a:t>
            </a:r>
            <a:r>
              <a:rPr lang="en-CH" sz="2000" dirty="0"/>
              <a:t>r</a:t>
            </a:r>
            <a:r>
              <a:rPr lang="fr-CH" sz="2000" dirty="0"/>
              <a:t>o</a:t>
            </a:r>
            <a:r>
              <a:rPr lang="en-CH" sz="2000" dirty="0"/>
              <a:t>m </a:t>
            </a:r>
            <a:r>
              <a:rPr lang="fr-CH" sz="2000" dirty="0"/>
              <a:t>t</a:t>
            </a:r>
            <a:r>
              <a:rPr lang="en-CH" sz="2000" dirty="0"/>
              <a:t>h</a:t>
            </a:r>
            <a:r>
              <a:rPr lang="fr-CH" sz="2000" dirty="0"/>
              <a:t>e</a:t>
            </a:r>
            <a:r>
              <a:rPr lang="en-CH" sz="2000" dirty="0"/>
              <a:t> </a:t>
            </a:r>
            <a:r>
              <a:rPr lang="fr-CH" sz="2000" dirty="0"/>
              <a:t>t</a:t>
            </a:r>
            <a:r>
              <a:rPr lang="en-CH" sz="2000" dirty="0"/>
              <a:t>wo CO2 databases. </a:t>
            </a:r>
            <a:endParaRPr lang="fr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5C722E-4149-4E5E-BA9F-9B732756E4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29" y="1853888"/>
            <a:ext cx="4557065" cy="3150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641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B2DD-E04F-4082-9365-1C0EAA65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576" y="156197"/>
            <a:ext cx="10515600" cy="657297"/>
          </a:xfrm>
        </p:spPr>
        <p:txBody>
          <a:bodyPr>
            <a:normAutofit fontScale="90000"/>
          </a:bodyPr>
          <a:lstStyle/>
          <a:p>
            <a:pPr algn="ctr"/>
            <a:r>
              <a:rPr lang="en-CH" sz="2800" dirty="0"/>
              <a:t>top 5 </a:t>
            </a:r>
            <a:r>
              <a:rPr lang="fr-CH" sz="2800" dirty="0"/>
              <a:t>a</a:t>
            </a:r>
            <a:r>
              <a:rPr lang="en-CH" sz="2800" dirty="0"/>
              <a:t>n</a:t>
            </a:r>
            <a:r>
              <a:rPr lang="fr-CH" sz="2800" dirty="0"/>
              <a:t>d</a:t>
            </a:r>
            <a:r>
              <a:rPr lang="en-CH" sz="2800" dirty="0"/>
              <a:t> </a:t>
            </a:r>
            <a:r>
              <a:rPr lang="fr-CH" sz="2800" dirty="0"/>
              <a:t>b</a:t>
            </a:r>
            <a:r>
              <a:rPr lang="en-CH" sz="2800" dirty="0"/>
              <a:t>o</a:t>
            </a:r>
            <a:r>
              <a:rPr lang="fr-CH" sz="2800" dirty="0"/>
              <a:t>t</a:t>
            </a:r>
            <a:r>
              <a:rPr lang="en-CH" sz="2800" dirty="0"/>
              <a:t>t</a:t>
            </a:r>
            <a:r>
              <a:rPr lang="fr-CH" sz="2800" dirty="0"/>
              <a:t>o</a:t>
            </a:r>
            <a:r>
              <a:rPr lang="en-CH" sz="2800" dirty="0"/>
              <a:t>m 5 </a:t>
            </a:r>
            <a:r>
              <a:rPr lang="fr-CH" sz="2800" dirty="0"/>
              <a:t>C</a:t>
            </a:r>
            <a:r>
              <a:rPr lang="en-CH" sz="2800" dirty="0"/>
              <a:t>O2 </a:t>
            </a:r>
            <a:r>
              <a:rPr lang="fr-CH" sz="2800" dirty="0"/>
              <a:t>e</a:t>
            </a:r>
            <a:r>
              <a:rPr lang="en-CH" sz="2800" dirty="0"/>
              <a:t>m</a:t>
            </a:r>
            <a:r>
              <a:rPr lang="fr-CH" sz="2800" dirty="0"/>
              <a:t>i</a:t>
            </a:r>
            <a:r>
              <a:rPr lang="en-CH" sz="2800" dirty="0" err="1"/>
              <a:t>tters</a:t>
            </a:r>
            <a:r>
              <a:rPr lang="en-CH" sz="2800" dirty="0"/>
              <a:t> </a:t>
            </a:r>
            <a:br>
              <a:rPr lang="en-CH" sz="2800" dirty="0"/>
            </a:br>
            <a:r>
              <a:rPr lang="en-CH" sz="1600" dirty="0"/>
              <a:t>(intensity and </a:t>
            </a:r>
            <a:r>
              <a:rPr lang="fr-CH" sz="1600" dirty="0"/>
              <a:t>c</a:t>
            </a:r>
            <a:r>
              <a:rPr lang="en-CH" sz="1600" dirty="0"/>
              <a:t>o</a:t>
            </a:r>
            <a:r>
              <a:rPr lang="fr-CH" sz="1600" dirty="0"/>
              <a:t>r</a:t>
            </a:r>
            <a:r>
              <a:rPr lang="en-CH" sz="1600" dirty="0"/>
              <a:t>r</a:t>
            </a:r>
            <a:r>
              <a:rPr lang="fr-CH" sz="1600" dirty="0"/>
              <a:t>e</a:t>
            </a:r>
            <a:r>
              <a:rPr lang="en-CH" sz="1600" dirty="0"/>
              <a:t>s</a:t>
            </a:r>
            <a:r>
              <a:rPr lang="fr-CH" sz="1600" dirty="0"/>
              <a:t>p</a:t>
            </a:r>
            <a:r>
              <a:rPr lang="en-CH" sz="1600" dirty="0"/>
              <a:t>o</a:t>
            </a:r>
            <a:r>
              <a:rPr lang="fr-CH" sz="1600" dirty="0"/>
              <a:t>n</a:t>
            </a:r>
            <a:r>
              <a:rPr lang="en-CH" sz="1600" dirty="0"/>
              <a:t>d</a:t>
            </a:r>
            <a:r>
              <a:rPr lang="fr-CH" sz="1600" dirty="0"/>
              <a:t>i</a:t>
            </a:r>
            <a:r>
              <a:rPr lang="en-CH" sz="1600" dirty="0"/>
              <a:t>n</a:t>
            </a:r>
            <a:r>
              <a:rPr lang="fr-CH" sz="1600" dirty="0"/>
              <a:t>g</a:t>
            </a:r>
            <a:r>
              <a:rPr lang="en-CH" sz="1600" dirty="0"/>
              <a:t> share of GDP)</a:t>
            </a:r>
            <a:endParaRPr lang="fr-CH" sz="16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FDC2C8A-5F3E-4710-AC60-4F9EEDFB5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18" y="914403"/>
            <a:ext cx="3663617" cy="246191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9A86CE6-E9C7-4C5A-AA73-591109C2C0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914403"/>
            <a:ext cx="3663617" cy="244299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B200A04-7386-4660-8AD4-8CC6BEC7B8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24" y="3777419"/>
            <a:ext cx="3392110" cy="229817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DEDC1A0-69E8-4068-B09D-F4A890DCB7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3771113"/>
            <a:ext cx="3663617" cy="2463208"/>
          </a:xfrm>
          <a:prstGeom prst="rect">
            <a:avLst/>
          </a:prstGeom>
        </p:spPr>
      </p:pic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5F2077F-1F68-4CC2-83F2-C4E0258B08F5}"/>
              </a:ext>
            </a:extLst>
          </p:cNvPr>
          <p:cNvCxnSpPr>
            <a:cxnSpLocks/>
          </p:cNvCxnSpPr>
          <p:nvPr/>
        </p:nvCxnSpPr>
        <p:spPr>
          <a:xfrm>
            <a:off x="488500" y="3585495"/>
            <a:ext cx="11022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F25063CB-54A2-4988-9932-54AAF2073467}"/>
              </a:ext>
            </a:extLst>
          </p:cNvPr>
          <p:cNvSpPr txBox="1"/>
          <p:nvPr/>
        </p:nvSpPr>
        <p:spPr>
          <a:xfrm rot="16200000">
            <a:off x="627648" y="2232434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Africa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B4BFD24-9BD9-494C-950B-C64584D166F7}"/>
              </a:ext>
            </a:extLst>
          </p:cNvPr>
          <p:cNvSpPr txBox="1"/>
          <p:nvPr/>
        </p:nvSpPr>
        <p:spPr>
          <a:xfrm rot="16200000">
            <a:off x="731507" y="473990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1545509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7D42-7C52-4334-A208-324A4512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6298"/>
          </a:xfrm>
        </p:spPr>
        <p:txBody>
          <a:bodyPr>
            <a:normAutofit/>
          </a:bodyPr>
          <a:lstStyle/>
          <a:p>
            <a:pPr algn="ctr"/>
            <a:r>
              <a:rPr lang="en-CH" sz="2800" dirty="0"/>
              <a:t>C</a:t>
            </a:r>
            <a:r>
              <a:rPr lang="fr-CH" sz="2800" dirty="0"/>
              <a:t>a</a:t>
            </a:r>
            <a:r>
              <a:rPr lang="en-CH" sz="2800" dirty="0"/>
              <a:t>r</a:t>
            </a:r>
            <a:r>
              <a:rPr lang="fr-CH" sz="2800" dirty="0"/>
              <a:t>b</a:t>
            </a:r>
            <a:r>
              <a:rPr lang="en-CH" sz="2800" dirty="0"/>
              <a:t>o</a:t>
            </a:r>
            <a:r>
              <a:rPr lang="fr-CH" sz="2800" dirty="0"/>
              <a:t>n</a:t>
            </a:r>
            <a:r>
              <a:rPr lang="en-CH" sz="2800" dirty="0"/>
              <a:t> intensity of </a:t>
            </a:r>
            <a:r>
              <a:rPr lang="fr-CH" sz="2800" dirty="0"/>
              <a:t>r</a:t>
            </a:r>
            <a:r>
              <a:rPr lang="en-CH" sz="2800" dirty="0"/>
              <a:t>e</a:t>
            </a:r>
            <a:r>
              <a:rPr lang="fr-CH" sz="2800" dirty="0"/>
              <a:t>v</a:t>
            </a:r>
            <a:r>
              <a:rPr lang="en-CH" sz="2800" dirty="0"/>
              <a:t>e</a:t>
            </a:r>
            <a:r>
              <a:rPr lang="fr-CH" sz="2800" dirty="0"/>
              <a:t>a</a:t>
            </a:r>
            <a:r>
              <a:rPr lang="en-CH" sz="2800" dirty="0"/>
              <a:t>l</a:t>
            </a:r>
            <a:r>
              <a:rPr lang="fr-CH" sz="2800" dirty="0"/>
              <a:t>e</a:t>
            </a:r>
            <a:r>
              <a:rPr lang="en-CH" sz="2800" dirty="0"/>
              <a:t>d Comparative advantage (</a:t>
            </a:r>
            <a:r>
              <a:rPr lang="fr-CH" sz="2800" dirty="0"/>
              <a:t>R</a:t>
            </a:r>
            <a:r>
              <a:rPr lang="en-CH" sz="2800" dirty="0"/>
              <a:t>C</a:t>
            </a:r>
            <a:r>
              <a:rPr lang="fr-CH" sz="2800" dirty="0"/>
              <a:t>A</a:t>
            </a:r>
            <a:r>
              <a:rPr lang="en-CH" sz="2800" dirty="0"/>
              <a:t>&gt;1)</a:t>
            </a:r>
            <a:br>
              <a:rPr lang="en-CH" sz="2800" dirty="0"/>
            </a:br>
            <a:r>
              <a:rPr lang="en-CH" sz="1400" dirty="0"/>
              <a:t>(</a:t>
            </a:r>
            <a:r>
              <a:rPr lang="fr-CH" sz="1400" dirty="0"/>
              <a:t>b</a:t>
            </a:r>
            <a:r>
              <a:rPr lang="en-CH" sz="1400" dirty="0"/>
              <a:t>y </a:t>
            </a:r>
            <a:r>
              <a:rPr lang="fr-CH" sz="1400" dirty="0"/>
              <a:t>q</a:t>
            </a:r>
            <a:r>
              <a:rPr lang="en-CH" sz="1400" dirty="0"/>
              <a:t>u</a:t>
            </a:r>
            <a:r>
              <a:rPr lang="fr-CH" sz="1400" dirty="0"/>
              <a:t>a</a:t>
            </a:r>
            <a:r>
              <a:rPr lang="en-CH" sz="1400" dirty="0"/>
              <a:t>r</a:t>
            </a:r>
            <a:r>
              <a:rPr lang="fr-CH" sz="1400" dirty="0"/>
              <a:t>t</a:t>
            </a:r>
            <a:r>
              <a:rPr lang="en-CH" sz="1400" dirty="0"/>
              <a:t>i</a:t>
            </a:r>
            <a:r>
              <a:rPr lang="fr-CH" sz="1400" dirty="0"/>
              <a:t>l</a:t>
            </a:r>
            <a:r>
              <a:rPr lang="en-CH" sz="1400" dirty="0"/>
              <a:t>e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b</a:t>
            </a:r>
            <a:r>
              <a:rPr lang="en-CH" sz="1400" dirty="0"/>
              <a:t>y </a:t>
            </a:r>
            <a:r>
              <a:rPr lang="fr-CH" sz="1400" dirty="0"/>
              <a:t>d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i</a:t>
            </a:r>
            <a:r>
              <a:rPr lang="fr-CH" sz="1400" dirty="0"/>
              <a:t>l</a:t>
            </a:r>
            <a:r>
              <a:rPr lang="en-CH" sz="1400" dirty="0"/>
              <a:t>e </a:t>
            </a:r>
            <a:r>
              <a:rPr lang="fr-CH" sz="1400" dirty="0"/>
              <a:t>o</a:t>
            </a:r>
            <a:r>
              <a:rPr lang="en-CH" sz="1400" dirty="0"/>
              <a:t>f </a:t>
            </a:r>
            <a:r>
              <a:rPr lang="fr-CH" sz="1400" dirty="0"/>
              <a:t>C</a:t>
            </a:r>
            <a:r>
              <a:rPr lang="en-CH" sz="1400" dirty="0"/>
              <a:t>O2 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e</a:t>
            </a:r>
            <a:r>
              <a:rPr lang="fr-CH" sz="1400" dirty="0"/>
              <a:t>n</a:t>
            </a:r>
            <a:r>
              <a:rPr lang="en-CH" sz="1400" dirty="0"/>
              <a:t>s</a:t>
            </a:r>
            <a:r>
              <a:rPr lang="fr-CH" sz="1400" dirty="0"/>
              <a:t>i</a:t>
            </a:r>
            <a:r>
              <a:rPr lang="en-CH" sz="1400" dirty="0"/>
              <a:t>t</a:t>
            </a:r>
            <a:r>
              <a:rPr lang="fr-CH" sz="1400" dirty="0"/>
              <a:t>y</a:t>
            </a:r>
            <a:r>
              <a:rPr lang="en-CH" sz="1400" dirty="0"/>
              <a:t>)</a:t>
            </a:r>
            <a:endParaRPr lang="fr-CH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699F3-C0C6-4C6A-9885-933546727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51" y="1578061"/>
            <a:ext cx="4699015" cy="31326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B7F012-71CB-42BD-AA24-3BD480388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697" y="1578060"/>
            <a:ext cx="4965189" cy="3310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9A2FD3-3E4D-496A-814C-D244EBA812D1}"/>
              </a:ext>
            </a:extLst>
          </p:cNvPr>
          <p:cNvSpPr txBox="1"/>
          <p:nvPr/>
        </p:nvSpPr>
        <p:spPr>
          <a:xfrm>
            <a:off x="1233377" y="5082363"/>
            <a:ext cx="949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E</a:t>
            </a:r>
            <a:r>
              <a:rPr lang="fr-CH" dirty="0"/>
              <a:t>x</a:t>
            </a:r>
            <a:r>
              <a:rPr lang="en-CH" dirty="0"/>
              <a:t>p</a:t>
            </a:r>
            <a:r>
              <a:rPr lang="fr-CH" dirty="0"/>
              <a:t>l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e </a:t>
            </a:r>
            <a:r>
              <a:rPr lang="fr-CH" dirty="0"/>
              <a:t>f</a:t>
            </a:r>
            <a:r>
              <a:rPr lang="en-CH" dirty="0"/>
              <a:t>u</a:t>
            </a:r>
            <a:r>
              <a:rPr lang="fr-CH" dirty="0"/>
              <a:t>r</a:t>
            </a:r>
            <a:r>
              <a:rPr lang="en-CH" dirty="0"/>
              <a:t>t</a:t>
            </a:r>
            <a:r>
              <a:rPr lang="fr-CH" dirty="0"/>
              <a:t>h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fr-CH" dirty="0"/>
              <a:t>C</a:t>
            </a:r>
            <a:r>
              <a:rPr lang="en-CH" dirty="0"/>
              <a:t>O2 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n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t</a:t>
            </a:r>
            <a:r>
              <a:rPr lang="fr-CH" dirty="0"/>
              <a:t>y</a:t>
            </a:r>
            <a:r>
              <a:rPr lang="en-CH" dirty="0"/>
              <a:t> </a:t>
            </a:r>
            <a:r>
              <a:rPr lang="fr-CH" dirty="0"/>
              <a:t>o</a:t>
            </a:r>
            <a:r>
              <a:rPr lang="en-CH" dirty="0"/>
              <a:t>f patterns of comparative advantage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4331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2A546-194F-403C-A2CA-B5D1D64D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904"/>
            <a:ext cx="10515600" cy="835025"/>
          </a:xfrm>
        </p:spPr>
        <p:txBody>
          <a:bodyPr/>
          <a:lstStyle/>
          <a:p>
            <a:pPr algn="ctr"/>
            <a:r>
              <a:rPr lang="en-CH" dirty="0"/>
              <a:t>A</a:t>
            </a:r>
            <a:r>
              <a:rPr lang="fr-CH" dirty="0"/>
              <a:t>D</a:t>
            </a:r>
            <a:r>
              <a:rPr lang="en-CH" dirty="0"/>
              <a:t>B </a:t>
            </a:r>
            <a:r>
              <a:rPr lang="fr-CH" dirty="0"/>
              <a:t>r</a:t>
            </a:r>
            <a:r>
              <a:rPr lang="en-CH" dirty="0"/>
              <a:t>e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t </a:t>
            </a: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S</a:t>
            </a:r>
            <a:r>
              <a:rPr lang="en-CH" dirty="0"/>
              <a:t>u</a:t>
            </a:r>
            <a:r>
              <a:rPr lang="fr-CH" dirty="0"/>
              <a:t>s</a:t>
            </a:r>
            <a:r>
              <a:rPr lang="en-CH" dirty="0"/>
              <a:t>t</a:t>
            </a:r>
            <a:r>
              <a:rPr lang="fr-CH" dirty="0"/>
              <a:t>a</a:t>
            </a:r>
            <a:r>
              <a:rPr lang="en-CH" dirty="0"/>
              <a:t>i</a:t>
            </a:r>
            <a:r>
              <a:rPr lang="fr-CH" dirty="0"/>
              <a:t>n</a:t>
            </a:r>
            <a:r>
              <a:rPr lang="en-CH" dirty="0"/>
              <a:t>i</a:t>
            </a:r>
            <a:r>
              <a:rPr lang="fr-CH" dirty="0"/>
              <a:t>n</a:t>
            </a:r>
            <a:r>
              <a:rPr lang="en-CH" dirty="0"/>
              <a:t>g </a:t>
            </a:r>
            <a:r>
              <a:rPr lang="fr-CH" dirty="0"/>
              <a:t>G</a:t>
            </a:r>
            <a:r>
              <a:rPr lang="en-CH" dirty="0"/>
              <a:t>V</a:t>
            </a:r>
            <a:r>
              <a:rPr lang="fr-CH" dirty="0"/>
              <a:t>C</a:t>
            </a:r>
            <a:r>
              <a:rPr lang="en-CH" dirty="0"/>
              <a:t>s</a:t>
            </a:r>
            <a:endParaRPr lang="fr-C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D2D872-9276-4DE5-85BA-0C01DA3CD55E}"/>
              </a:ext>
            </a:extLst>
          </p:cNvPr>
          <p:cNvSpPr txBox="1"/>
          <p:nvPr/>
        </p:nvSpPr>
        <p:spPr>
          <a:xfrm>
            <a:off x="373712" y="1064966"/>
            <a:ext cx="112822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C</a:t>
            </a:r>
            <a:r>
              <a:rPr lang="fr-CH" sz="2400" dirty="0"/>
              <a:t>o</a:t>
            </a:r>
            <a:r>
              <a:rPr lang="en-CH" sz="2400" dirty="0"/>
              <a:t>m</a:t>
            </a:r>
            <a:r>
              <a:rPr lang="fr-CH" sz="2400" dirty="0"/>
              <a:t>p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 err="1"/>
              <a:t>hensive</a:t>
            </a:r>
            <a:r>
              <a:rPr lang="en-CH" sz="2400" dirty="0"/>
              <a:t> report on GVC </a:t>
            </a:r>
            <a:r>
              <a:rPr lang="fr-CH" sz="2400" dirty="0"/>
              <a:t>l</a:t>
            </a:r>
            <a:r>
              <a:rPr lang="en-CH" sz="2400" dirty="0"/>
              <a:t>a</a:t>
            </a:r>
            <a:r>
              <a:rPr lang="fr-CH" sz="2400" dirty="0"/>
              <a:t>n</a:t>
            </a:r>
            <a:r>
              <a:rPr lang="en-CH" sz="2400" dirty="0"/>
              <a:t>d</a:t>
            </a:r>
            <a:r>
              <a:rPr lang="fr-CH" sz="2400" dirty="0"/>
              <a:t>s</a:t>
            </a:r>
            <a:r>
              <a:rPr lang="en-CH" sz="2400" dirty="0"/>
              <a:t>c</a:t>
            </a:r>
            <a:r>
              <a:rPr lang="fr-CH" sz="2400" dirty="0"/>
              <a:t>a</a:t>
            </a:r>
            <a:r>
              <a:rPr lang="en-CH" sz="2400" dirty="0"/>
              <a:t>pe </a:t>
            </a:r>
            <a:r>
              <a:rPr lang="fr-CH" sz="2400" dirty="0"/>
              <a:t>w</a:t>
            </a:r>
            <a:r>
              <a:rPr lang="en-CH" sz="2400" dirty="0"/>
              <a:t>i</a:t>
            </a:r>
            <a:r>
              <a:rPr lang="fr-CH" sz="2400" dirty="0"/>
              <a:t>t</a:t>
            </a:r>
            <a:r>
              <a:rPr lang="en-CH" sz="2400" dirty="0"/>
              <a:t>h </a:t>
            </a:r>
            <a:r>
              <a:rPr lang="fr-CH" sz="2400" dirty="0"/>
              <a:t>f</a:t>
            </a:r>
            <a:r>
              <a:rPr lang="en-CH" sz="2400" dirty="0"/>
              <a:t>o</a:t>
            </a:r>
            <a:r>
              <a:rPr lang="fr-CH" sz="2400" dirty="0"/>
              <a:t>c</a:t>
            </a:r>
            <a:r>
              <a:rPr lang="en-CH" sz="2400" dirty="0"/>
              <a:t>u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o</a:t>
            </a:r>
            <a:r>
              <a:rPr lang="en-CH" sz="2400" dirty="0"/>
              <a:t>n </a:t>
            </a:r>
            <a:r>
              <a:rPr lang="fr-CH" sz="2400" dirty="0"/>
              <a:t>i</a:t>
            </a:r>
            <a:r>
              <a:rPr lang="en-CH" sz="2400" dirty="0"/>
              <a:t>m</a:t>
            </a:r>
            <a:r>
              <a:rPr lang="fr-CH" sz="2400" dirty="0"/>
              <a:t>p</a:t>
            </a:r>
            <a:r>
              <a:rPr lang="en-CH" sz="2400" dirty="0"/>
              <a:t>o</a:t>
            </a:r>
            <a:r>
              <a:rPr lang="fr-CH" sz="2400" dirty="0"/>
              <a:t>r</a:t>
            </a:r>
            <a:r>
              <a:rPr lang="en-CH" sz="2400" dirty="0"/>
              <a:t>t</a:t>
            </a:r>
            <a:r>
              <a:rPr lang="fr-CH" sz="2400" dirty="0"/>
              <a:t>a</a:t>
            </a:r>
            <a:r>
              <a:rPr lang="en-CH" sz="2400" dirty="0" err="1"/>
              <a:t>nce</a:t>
            </a:r>
            <a:r>
              <a:rPr lang="en-CH" sz="2400" dirty="0"/>
              <a:t> </a:t>
            </a:r>
            <a:r>
              <a:rPr lang="fr-CH" sz="2400" dirty="0"/>
              <a:t>o</a:t>
            </a:r>
            <a:r>
              <a:rPr lang="en-CH" sz="2400" dirty="0"/>
              <a:t>f </a:t>
            </a:r>
            <a:r>
              <a:rPr lang="en-CH" sz="2400" dirty="0" err="1"/>
              <a:t>infr</a:t>
            </a:r>
            <a:r>
              <a:rPr lang="fr-CH" sz="2400" dirty="0"/>
              <a:t>a</a:t>
            </a:r>
            <a:r>
              <a:rPr lang="en-CH" sz="2400" dirty="0"/>
              <a:t>structure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s</a:t>
            </a:r>
            <a:r>
              <a:rPr lang="en-CH" sz="2400" dirty="0"/>
              <a:t>p</a:t>
            </a:r>
            <a:r>
              <a:rPr lang="fr-CH" sz="2400" dirty="0"/>
              <a:t>o</a:t>
            </a:r>
            <a:r>
              <a:rPr lang="en-CH" sz="2400" dirty="0"/>
              <a:t>r</a:t>
            </a:r>
            <a:r>
              <a:rPr lang="fr-CH" sz="2400" dirty="0"/>
              <a:t>t</a:t>
            </a:r>
            <a:r>
              <a:rPr lang="en-CH" sz="2400" dirty="0"/>
              <a:t>. </a:t>
            </a:r>
            <a:r>
              <a:rPr lang="fr-CH" sz="2400" dirty="0"/>
              <a:t>C</a:t>
            </a:r>
            <a:r>
              <a:rPr lang="en-CH" sz="2400" dirty="0" err="1"/>
              <a:t>omplement</a:t>
            </a:r>
            <a:r>
              <a:rPr lang="fr-CH" sz="2400" dirty="0"/>
              <a:t>s</a:t>
            </a:r>
            <a:r>
              <a:rPr lang="en-CH" sz="2400" dirty="0"/>
              <a:t> WB </a:t>
            </a:r>
            <a:r>
              <a:rPr lang="fr-CH" sz="2400" dirty="0"/>
              <a:t>W</a:t>
            </a:r>
            <a:r>
              <a:rPr lang="en-CH" sz="2400" dirty="0"/>
              <a:t>D</a:t>
            </a:r>
            <a:r>
              <a:rPr lang="fr-CH" sz="2400" dirty="0"/>
              <a:t>R</a:t>
            </a:r>
            <a:r>
              <a:rPr lang="en-CH" sz="2400" dirty="0"/>
              <a:t>(2020) </a:t>
            </a:r>
            <a:r>
              <a:rPr lang="fr-CH" sz="2400" dirty="0"/>
              <a:t>w</a:t>
            </a:r>
            <a:r>
              <a:rPr lang="en-CH" sz="2400" dirty="0"/>
              <a:t>h</a:t>
            </a:r>
            <a:r>
              <a:rPr lang="fr-CH" sz="2400" dirty="0"/>
              <a:t>e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 focus  </a:t>
            </a:r>
            <a:r>
              <a:rPr lang="fr-CH" sz="2400" dirty="0"/>
              <a:t>w</a:t>
            </a:r>
            <a:r>
              <a:rPr lang="en-CH" sz="2400" dirty="0"/>
              <a:t>a</a:t>
            </a:r>
            <a:r>
              <a:rPr lang="fr-CH" sz="2400" dirty="0"/>
              <a:t>s</a:t>
            </a:r>
            <a:r>
              <a:rPr lang="en-CH" sz="2400" dirty="0"/>
              <a:t> on moving up the G</a:t>
            </a:r>
            <a:r>
              <a:rPr lang="fr-CH" sz="2400" dirty="0"/>
              <a:t>V</a:t>
            </a:r>
            <a:r>
              <a:rPr lang="en-CH" sz="2400" dirty="0"/>
              <a:t>C </a:t>
            </a:r>
            <a:r>
              <a:rPr lang="fr-CH" sz="2400" dirty="0"/>
              <a:t>l</a:t>
            </a:r>
            <a:r>
              <a:rPr lang="en-CH" sz="2400" dirty="0"/>
              <a:t>a</a:t>
            </a:r>
            <a:r>
              <a:rPr lang="fr-CH" sz="2400" dirty="0"/>
              <a:t>d</a:t>
            </a:r>
            <a:r>
              <a:rPr lang="en-CH" sz="2400" dirty="0"/>
              <a:t>der (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m</a:t>
            </a:r>
            <a:r>
              <a:rPr lang="en-CH" sz="2400" dirty="0"/>
              <a:t>m</a:t>
            </a:r>
            <a:r>
              <a:rPr lang="fr-CH" sz="2400" dirty="0"/>
              <a:t>o</a:t>
            </a:r>
            <a:r>
              <a:rPr lang="en-CH" sz="2400" dirty="0"/>
              <a:t>d</a:t>
            </a:r>
            <a:r>
              <a:rPr lang="fr-CH" sz="2400" dirty="0"/>
              <a:t>i</a:t>
            </a:r>
            <a:r>
              <a:rPr lang="en-CH" sz="2400" dirty="0"/>
              <a:t>t</a:t>
            </a:r>
            <a:r>
              <a:rPr lang="fr-CH" sz="2400" dirty="0"/>
              <a:t>i</a:t>
            </a:r>
            <a:r>
              <a:rPr lang="en-CH" sz="2400" dirty="0"/>
              <a:t>e</a:t>
            </a:r>
            <a:r>
              <a:rPr lang="fr-CH" sz="2400" dirty="0"/>
              <a:t>s</a:t>
            </a:r>
            <a:r>
              <a:rPr lang="en-CH" sz="2400" dirty="0"/>
              <a:t>, </a:t>
            </a:r>
            <a:r>
              <a:rPr lang="fr-CH" sz="2400" dirty="0"/>
              <a:t>l</a:t>
            </a:r>
            <a:r>
              <a:rPr lang="en-CH" sz="2400" dirty="0"/>
              <a:t>t</a:t>
            </a:r>
            <a:r>
              <a:rPr lang="fr-CH" sz="2400" dirty="0"/>
              <a:t>d</a:t>
            </a:r>
            <a:r>
              <a:rPr lang="en-CH" sz="2400" dirty="0"/>
              <a:t>. </a:t>
            </a:r>
            <a:r>
              <a:rPr lang="fr-CH" sz="2400" dirty="0" err="1"/>
              <a:t>mf</a:t>
            </a:r>
            <a:r>
              <a:rPr lang="en-CH" sz="2400" dirty="0"/>
              <a:t>g., adv. </a:t>
            </a:r>
            <a:r>
              <a:rPr lang="fr-CH" sz="2400" dirty="0"/>
              <a:t>M</a:t>
            </a:r>
            <a:r>
              <a:rPr lang="en-CH" sz="2400" dirty="0"/>
              <a:t>f</a:t>
            </a:r>
            <a:r>
              <a:rPr lang="fr-CH" sz="2400" dirty="0"/>
              <a:t>g</a:t>
            </a:r>
            <a:r>
              <a:rPr lang="en-CH" sz="2400" dirty="0"/>
              <a:t>. &amp; services, innovative </a:t>
            </a:r>
            <a:r>
              <a:rPr lang="en-CH" sz="2400" dirty="0" err="1"/>
              <a:t>actirivites</a:t>
            </a:r>
            <a:r>
              <a:rPr lang="en-CH" sz="2400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Useful 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s</a:t>
            </a:r>
            <a:r>
              <a:rPr lang="en-CH" sz="2400" dirty="0"/>
              <a:t>t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c</a:t>
            </a:r>
            <a:r>
              <a:rPr lang="en-CH" sz="2400" dirty="0"/>
              <a:t>t</a:t>
            </a:r>
            <a:r>
              <a:rPr lang="fr-CH" sz="2400" dirty="0"/>
              <a:t>i</a:t>
            </a:r>
            <a:r>
              <a:rPr lang="en-CH" sz="2400" dirty="0"/>
              <a:t>o</a:t>
            </a:r>
            <a:r>
              <a:rPr lang="fr-CH" sz="2400" dirty="0"/>
              <a:t>n</a:t>
            </a:r>
            <a:r>
              <a:rPr lang="en-CH" sz="2400" dirty="0"/>
              <a:t> </a:t>
            </a:r>
            <a:r>
              <a:rPr lang="fr-CH" sz="2400" dirty="0"/>
              <a:t>b</a:t>
            </a:r>
            <a:r>
              <a:rPr lang="en-CH" sz="2400" dirty="0"/>
              <a:t>e</a:t>
            </a:r>
            <a:r>
              <a:rPr lang="fr-CH" sz="2400" dirty="0"/>
              <a:t>t</a:t>
            </a:r>
            <a:r>
              <a:rPr lang="en-CH" sz="2400" dirty="0"/>
              <a:t>w</a:t>
            </a:r>
            <a:r>
              <a:rPr lang="fr-CH" sz="2400" dirty="0"/>
              <a:t>e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 </a:t>
            </a:r>
            <a:r>
              <a:rPr lang="fr-CH" sz="2400" dirty="0"/>
              <a:t>p</a:t>
            </a:r>
            <a:r>
              <a:rPr lang="en-CH" sz="2400" dirty="0"/>
              <a:t>lace-</a:t>
            </a:r>
            <a:r>
              <a:rPr lang="fr-CH" sz="2400" dirty="0"/>
              <a:t>b</a:t>
            </a:r>
            <a:r>
              <a:rPr lang="en-CH" sz="2400" dirty="0"/>
              <a:t>a</a:t>
            </a:r>
            <a:r>
              <a:rPr lang="fr-CH" sz="2400" dirty="0"/>
              <a:t>s</a:t>
            </a:r>
            <a:r>
              <a:rPr lang="en-CH" sz="2400" dirty="0"/>
              <a:t>e</a:t>
            </a:r>
            <a:r>
              <a:rPr lang="fr-CH" sz="2400" dirty="0"/>
              <a:t>d</a:t>
            </a:r>
            <a:r>
              <a:rPr lang="en-CH" sz="2400" dirty="0"/>
              <a:t> (</a:t>
            </a:r>
            <a:r>
              <a:rPr lang="fr-CH" sz="2400" dirty="0"/>
              <a:t>S</a:t>
            </a:r>
            <a:r>
              <a:rPr lang="en-CH" sz="2400" dirty="0"/>
              <a:t>E</a:t>
            </a:r>
            <a:r>
              <a:rPr lang="fr-CH" sz="2400" dirty="0"/>
              <a:t>Z</a:t>
            </a:r>
            <a:r>
              <a:rPr lang="en-CH" sz="2400" dirty="0"/>
              <a:t>s)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s</a:t>
            </a:r>
            <a:r>
              <a:rPr lang="en-CH" sz="2400" dirty="0"/>
              <a:t>e</a:t>
            </a:r>
            <a:r>
              <a:rPr lang="fr-CH" sz="2400" dirty="0"/>
              <a:t>c</a:t>
            </a:r>
            <a:r>
              <a:rPr lang="en-CH" sz="2400" dirty="0"/>
              <a:t>t</a:t>
            </a:r>
            <a:r>
              <a:rPr lang="fr-CH" sz="2400" dirty="0"/>
              <a:t>o</a:t>
            </a:r>
            <a:r>
              <a:rPr lang="en-CH" sz="2400" dirty="0"/>
              <a:t>r-</a:t>
            </a:r>
            <a:r>
              <a:rPr lang="fr-CH" sz="2400" dirty="0"/>
              <a:t>o</a:t>
            </a:r>
            <a:r>
              <a:rPr lang="en-CH" sz="2400" dirty="0"/>
              <a:t>r</a:t>
            </a:r>
            <a:r>
              <a:rPr lang="fr-CH" sz="2400" dirty="0"/>
              <a:t>i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t</a:t>
            </a:r>
            <a:r>
              <a:rPr lang="fr-CH" sz="2400" dirty="0"/>
              <a:t>e</a:t>
            </a:r>
            <a:r>
              <a:rPr lang="en-CH" sz="2400" dirty="0"/>
              <a:t>d </a:t>
            </a:r>
            <a:r>
              <a:rPr lang="fr-CH" sz="2400" dirty="0"/>
              <a:t>i</a:t>
            </a:r>
            <a:r>
              <a:rPr lang="en-CH" sz="2400" dirty="0" err="1"/>
              <a:t>ndustrial</a:t>
            </a:r>
            <a:r>
              <a:rPr lang="en-CH" sz="2400" dirty="0"/>
              <a:t> policies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h</a:t>
            </a:r>
            <a:r>
              <a:rPr lang="en-CH" sz="2400" dirty="0" err="1"/>
              <a:t>elp</a:t>
            </a:r>
            <a:r>
              <a:rPr lang="en-CH" sz="2400" dirty="0"/>
              <a:t> focus on trade costs.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H" sz="2400" dirty="0"/>
              <a:t>F</a:t>
            </a:r>
            <a:r>
              <a:rPr lang="en-CH" sz="2400" dirty="0"/>
              <a:t>o</a:t>
            </a:r>
            <a:r>
              <a:rPr lang="fr-CH" sz="2400" dirty="0"/>
              <a:t>c</a:t>
            </a:r>
            <a:r>
              <a:rPr lang="en-CH" sz="2400" dirty="0"/>
              <a:t>u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w</a:t>
            </a:r>
            <a:r>
              <a:rPr lang="en-CH" sz="2400" dirty="0"/>
              <a:t>e</a:t>
            </a:r>
            <a:r>
              <a:rPr lang="fr-CH" sz="2400" dirty="0"/>
              <a:t>l</a:t>
            </a:r>
            <a:r>
              <a:rPr lang="en-CH" sz="2400" dirty="0"/>
              <a:t>c</a:t>
            </a:r>
            <a:r>
              <a:rPr lang="fr-CH" sz="2400" dirty="0"/>
              <a:t>o</a:t>
            </a:r>
            <a:r>
              <a:rPr lang="en-CH" sz="2400" dirty="0"/>
              <a:t>m</a:t>
            </a:r>
            <a:r>
              <a:rPr lang="fr-CH" sz="2400" dirty="0"/>
              <a:t>e</a:t>
            </a:r>
            <a:r>
              <a:rPr lang="en-CH" sz="2400" dirty="0"/>
              <a:t>. GVC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h</a:t>
            </a:r>
            <a:r>
              <a:rPr lang="en-CH" sz="2400" dirty="0"/>
              <a:t>a</a:t>
            </a:r>
            <a:r>
              <a:rPr lang="fr-CH" sz="2400" dirty="0"/>
              <a:t>v</a:t>
            </a:r>
            <a:r>
              <a:rPr lang="en-CH" sz="2400" dirty="0"/>
              <a:t>e </a:t>
            </a:r>
            <a:r>
              <a:rPr lang="fr-CH" sz="2400" dirty="0"/>
              <a:t>s</a:t>
            </a:r>
            <a:r>
              <a:rPr lang="en-CH" sz="2400" dirty="0"/>
              <a:t>h</a:t>
            </a:r>
            <a:r>
              <a:rPr lang="fr-CH" sz="2400" dirty="0"/>
              <a:t>o</a:t>
            </a:r>
            <a:r>
              <a:rPr lang="en-CH" sz="2400" dirty="0"/>
              <a:t>r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e</a:t>
            </a:r>
            <a:r>
              <a:rPr lang="fr-CH" sz="2400" dirty="0"/>
              <a:t>d</a:t>
            </a:r>
            <a:r>
              <a:rPr lang="en-CH" sz="2400" dirty="0"/>
              <a:t> (2008 </a:t>
            </a:r>
            <a:r>
              <a:rPr lang="fr-CH" sz="2400" dirty="0"/>
              <a:t>c</a:t>
            </a:r>
            <a:r>
              <a:rPr lang="en-CH" sz="2400" dirty="0"/>
              <a:t>r</a:t>
            </a:r>
            <a:r>
              <a:rPr lang="fr-CH" sz="2400" dirty="0"/>
              <a:t>i</a:t>
            </a:r>
            <a:r>
              <a:rPr lang="en-CH" sz="2400" dirty="0"/>
              <a:t>s</a:t>
            </a:r>
            <a:r>
              <a:rPr lang="fr-CH" sz="2400" dirty="0"/>
              <a:t>i</a:t>
            </a:r>
            <a:r>
              <a:rPr lang="en-CH" sz="2400" dirty="0"/>
              <a:t>s+ 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V</a:t>
            </a:r>
            <a:r>
              <a:rPr lang="en-CH" sz="2400" dirty="0"/>
              <a:t>I</a:t>
            </a:r>
            <a:r>
              <a:rPr lang="fr-CH" sz="2400" dirty="0"/>
              <a:t>D</a:t>
            </a:r>
            <a:r>
              <a:rPr lang="en-CH" sz="2400" dirty="0"/>
              <a:t>) + </a:t>
            </a:r>
            <a:r>
              <a:rPr lang="fr-CH" sz="2400" dirty="0"/>
              <a:t>u</a:t>
            </a:r>
            <a:r>
              <a:rPr lang="en-CH" sz="2400" dirty="0"/>
              <a:t>n</a:t>
            </a:r>
            <a:r>
              <a:rPr lang="fr-CH" sz="2400" dirty="0"/>
              <a:t>c</a:t>
            </a:r>
            <a:r>
              <a:rPr lang="en-CH" sz="2400" dirty="0"/>
              <a:t>e</a:t>
            </a:r>
            <a:r>
              <a:rPr lang="fr-CH" sz="2400" dirty="0"/>
              <a:t>r</a:t>
            </a:r>
            <a:r>
              <a:rPr lang="en-CH" sz="2400" dirty="0"/>
              <a:t>t</a:t>
            </a:r>
            <a:r>
              <a:rPr lang="fr-CH" sz="2400" dirty="0"/>
              <a:t>a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y 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a</a:t>
            </a:r>
            <a:r>
              <a:rPr lang="en-CH" sz="2400" dirty="0"/>
              <a:t>d</a:t>
            </a:r>
            <a:r>
              <a:rPr lang="fr-CH" sz="2400" dirty="0"/>
              <a:t>e</a:t>
            </a:r>
            <a:r>
              <a:rPr lang="en-CH" sz="2400" dirty="0"/>
              <a:t>-</a:t>
            </a:r>
            <a:r>
              <a:rPr lang="fr-CH" sz="2400" dirty="0"/>
              <a:t>r</a:t>
            </a:r>
            <a:r>
              <a:rPr lang="en-CH" sz="2400" dirty="0"/>
              <a:t>elated 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s</a:t>
            </a:r>
            <a:r>
              <a:rPr lang="fr-CH" sz="2400" dirty="0"/>
              <a:t>i</a:t>
            </a:r>
            <a:r>
              <a:rPr lang="en-CH" sz="2400" dirty="0"/>
              <a:t>o</a:t>
            </a:r>
            <a:r>
              <a:rPr lang="fr-CH" sz="2400" dirty="0"/>
              <a:t>n</a:t>
            </a:r>
            <a:r>
              <a:rPr lang="en-CH" sz="2400" dirty="0"/>
              <a:t>s + </a:t>
            </a:r>
            <a:r>
              <a:rPr lang="fr-CH" sz="2400" dirty="0"/>
              <a:t>o</a:t>
            </a:r>
            <a:r>
              <a:rPr lang="en-CH" sz="2400" dirty="0"/>
              <a:t>n</a:t>
            </a:r>
            <a:r>
              <a:rPr lang="fr-CH" sz="2400" dirty="0"/>
              <a:t>g</a:t>
            </a:r>
            <a:r>
              <a:rPr lang="en-CH" sz="2400" dirty="0"/>
              <a:t>o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g</a:t>
            </a:r>
            <a:r>
              <a:rPr lang="en-CH" sz="2400" dirty="0"/>
              <a:t> 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g</a:t>
            </a:r>
            <a:r>
              <a:rPr lang="en-CH" sz="2400" dirty="0"/>
              <a:t>i</a:t>
            </a:r>
            <a:r>
              <a:rPr lang="fr-CH" sz="2400" dirty="0"/>
              <a:t>t</a:t>
            </a:r>
            <a:r>
              <a:rPr lang="en-CH" sz="2400" dirty="0"/>
              <a:t>a</a:t>
            </a: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z</a:t>
            </a:r>
            <a:r>
              <a:rPr lang="en-CH" sz="2400" dirty="0"/>
              <a:t>a</a:t>
            </a:r>
            <a:r>
              <a:rPr lang="fr-CH" sz="2400" dirty="0"/>
              <a:t>t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n (+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n</a:t>
            </a:r>
            <a:r>
              <a:rPr lang="en-CH" sz="2400" dirty="0"/>
              <a:t>f</a:t>
            </a: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c</a:t>
            </a:r>
            <a:r>
              <a:rPr lang="en-CH" sz="2400" dirty="0"/>
              <a:t>t</a:t>
            </a:r>
            <a:r>
              <a:rPr lang="fr-CH" sz="2400" dirty="0"/>
              <a:t>s</a:t>
            </a:r>
            <a:r>
              <a:rPr lang="en-CH" sz="2400" dirty="0"/>
              <a:t>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CH" sz="2400" dirty="0"/>
              <a:t>G</a:t>
            </a:r>
            <a:r>
              <a:rPr lang="en-CH" sz="2400" dirty="0"/>
              <a:t>VC </a:t>
            </a:r>
            <a:r>
              <a:rPr lang="fr-CH" sz="2400" dirty="0"/>
              <a:t>a</a:t>
            </a:r>
            <a:r>
              <a:rPr lang="en-CH" sz="2400" dirty="0"/>
              <a:t>v</a:t>
            </a:r>
            <a:r>
              <a:rPr lang="fr-CH" sz="2400" dirty="0"/>
              <a:t>e</a:t>
            </a:r>
            <a:r>
              <a:rPr lang="en-CH" sz="2400" dirty="0"/>
              <a:t>r</a:t>
            </a:r>
            <a:r>
              <a:rPr lang="fr-CH" sz="2400" dirty="0"/>
              <a:t>a</a:t>
            </a:r>
            <a:r>
              <a:rPr lang="en-CH" sz="2400" dirty="0"/>
              <a:t>g</a:t>
            </a:r>
            <a:r>
              <a:rPr lang="fr-CH" sz="2400" dirty="0"/>
              <a:t>e</a:t>
            </a:r>
            <a:r>
              <a:rPr lang="en-CH" sz="2400" dirty="0"/>
              <a:t> length has </a:t>
            </a:r>
            <a:r>
              <a:rPr lang="en-CH" sz="2400" dirty="0" err="1"/>
              <a:t>sh</a:t>
            </a:r>
            <a:r>
              <a:rPr lang="fr-CH" sz="2400" dirty="0"/>
              <a:t>r</a:t>
            </a:r>
            <a:r>
              <a:rPr lang="en-CH" sz="2400" dirty="0"/>
              <a:t>u</a:t>
            </a:r>
            <a:r>
              <a:rPr lang="fr-CH" sz="2400" dirty="0"/>
              <a:t>n</a:t>
            </a:r>
            <a:r>
              <a:rPr lang="en-CH" sz="2400" dirty="0"/>
              <a:t>k </a:t>
            </a:r>
            <a:r>
              <a:rPr lang="fr-CH" sz="2400" dirty="0"/>
              <a:t>b</a:t>
            </a:r>
            <a:r>
              <a:rPr lang="en-CH" sz="2400" dirty="0"/>
              <a:t>y </a:t>
            </a:r>
            <a:r>
              <a:rPr lang="en-US" sz="2400" dirty="0"/>
              <a:t>50 km per year</a:t>
            </a:r>
            <a:r>
              <a:rPr lang="en-CH" sz="2400" dirty="0"/>
              <a:t> </a:t>
            </a:r>
            <a:r>
              <a:rPr lang="fr-CH" sz="2400" dirty="0"/>
              <a:t>o</a:t>
            </a:r>
            <a:r>
              <a:rPr lang="en-CH" sz="2400" dirty="0"/>
              <a:t>v</a:t>
            </a:r>
            <a:r>
              <a:rPr lang="fr-CH" sz="2400" dirty="0"/>
              <a:t>e</a:t>
            </a:r>
            <a:r>
              <a:rPr lang="en-CH" sz="2400" dirty="0"/>
              <a:t>r 2012-18 (</a:t>
            </a:r>
            <a:r>
              <a:rPr lang="fr-CH" sz="2400" dirty="0"/>
              <a:t>M</a:t>
            </a:r>
            <a:r>
              <a:rPr lang="en-CH" sz="2400" dirty="0"/>
              <a:t>i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u</a:t>
            </a:r>
            <a:r>
              <a:rPr lang="en-CH" sz="2400" dirty="0"/>
              <a:t>d</a:t>
            </a:r>
            <a:r>
              <a:rPr lang="fr-CH" sz="2400" dirty="0"/>
              <a:t>o</a:t>
            </a:r>
            <a:r>
              <a:rPr lang="en-CH" sz="2400" dirty="0"/>
              <a:t>t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endParaRPr lang="en-CH" sz="2400" dirty="0"/>
          </a:p>
          <a:p>
            <a:r>
              <a:rPr lang="fr-CH" sz="2400" dirty="0"/>
              <a:t>N</a:t>
            </a:r>
            <a:r>
              <a:rPr lang="en-CH" sz="2400" dirty="0"/>
              <a:t>o</a:t>
            </a:r>
            <a:r>
              <a:rPr lang="fr-CH" sz="2400" dirty="0"/>
              <a:t>r</a:t>
            </a:r>
            <a:r>
              <a:rPr lang="en-CH" sz="2400" dirty="0"/>
              <a:t>d</a:t>
            </a:r>
            <a:r>
              <a:rPr lang="fr-CH" sz="2400" dirty="0"/>
              <a:t>s</a:t>
            </a:r>
            <a:r>
              <a:rPr lang="en-CH" sz="2400" dirty="0"/>
              <a:t>t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m, </a:t>
            </a:r>
            <a:r>
              <a:rPr lang="en-CH" sz="2400" dirty="0"/>
              <a:t>2020)</a:t>
            </a:r>
            <a:r>
              <a:rPr lang="en-US" sz="2400" dirty="0"/>
              <a:t>. </a:t>
            </a:r>
            <a:endParaRPr lang="en-CH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Sustainability of </a:t>
            </a:r>
            <a:r>
              <a:rPr lang="en-CH" sz="2400" dirty="0" err="1"/>
              <a:t>GVCs</a:t>
            </a:r>
            <a:r>
              <a:rPr lang="en-CH" sz="2400" dirty="0"/>
              <a:t> requires </a:t>
            </a:r>
            <a:r>
              <a:rPr lang="fr-CH" sz="2400" dirty="0"/>
              <a:t>m</a:t>
            </a:r>
            <a:r>
              <a:rPr lang="en-CH" sz="2400" dirty="0"/>
              <a:t>o</a:t>
            </a:r>
            <a:r>
              <a:rPr lang="fr-CH" sz="2400" dirty="0"/>
              <a:t>v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g </a:t>
            </a:r>
            <a:r>
              <a:rPr lang="fr-CH" sz="2400" dirty="0"/>
              <a:t>t</a:t>
            </a:r>
            <a:r>
              <a:rPr lang="en-CH" sz="2400" dirty="0"/>
              <a:t>o</a:t>
            </a:r>
            <a:r>
              <a:rPr lang="fr-CH" sz="2400" dirty="0"/>
              <a:t>w</a:t>
            </a:r>
            <a:r>
              <a:rPr lang="en-CH" sz="2400" dirty="0"/>
              <a:t>a</a:t>
            </a:r>
            <a:r>
              <a:rPr lang="fr-CH" sz="2400" dirty="0"/>
              <a:t>r</a:t>
            </a:r>
            <a:r>
              <a:rPr lang="en-CH" sz="2400" dirty="0"/>
              <a:t>d </a:t>
            </a:r>
            <a:r>
              <a:rPr lang="fr-CH" sz="2400" dirty="0"/>
              <a:t>n</a:t>
            </a:r>
            <a:r>
              <a:rPr lang="en-CH" sz="2400" dirty="0"/>
              <a:t>e</a:t>
            </a:r>
            <a:r>
              <a:rPr lang="fr-CH" sz="2400" dirty="0"/>
              <a:t>t</a:t>
            </a:r>
            <a:r>
              <a:rPr lang="en-CH" sz="2400" dirty="0"/>
              <a:t> </a:t>
            </a:r>
            <a:r>
              <a:rPr lang="fr-CH" sz="2400" dirty="0"/>
              <a:t>z</a:t>
            </a:r>
            <a:r>
              <a:rPr lang="en-CH" sz="2400" dirty="0"/>
              <a:t>e</a:t>
            </a:r>
            <a:r>
              <a:rPr lang="fr-CH" sz="2400" dirty="0"/>
              <a:t>r</a:t>
            </a:r>
            <a:r>
              <a:rPr lang="en-CH" sz="2400" dirty="0"/>
              <a:t>o </a:t>
            </a:r>
            <a:r>
              <a:rPr lang="fr-CH" sz="2400" dirty="0"/>
              <a:t>c</a:t>
            </a:r>
            <a:r>
              <a:rPr lang="en-CH" sz="2400" dirty="0"/>
              <a:t>a</a:t>
            </a:r>
            <a:r>
              <a:rPr lang="fr-CH" sz="2400" dirty="0"/>
              <a:t>r</a:t>
            </a:r>
            <a:r>
              <a:rPr lang="en-CH" sz="2400" dirty="0"/>
              <a:t>b</a:t>
            </a:r>
            <a:r>
              <a:rPr lang="fr-CH" sz="2400" dirty="0"/>
              <a:t>o</a:t>
            </a:r>
            <a:r>
              <a:rPr lang="en-CH" sz="2400" dirty="0"/>
              <a:t>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Patterns of C02 </a:t>
            </a:r>
            <a:r>
              <a:rPr lang="fr-CH" sz="2400" dirty="0"/>
              <a:t>e</a:t>
            </a:r>
            <a:r>
              <a:rPr lang="en-CH" sz="2400" dirty="0"/>
              <a:t>m</a:t>
            </a:r>
            <a:r>
              <a:rPr lang="fr-CH" sz="2400" dirty="0"/>
              <a:t>i</a:t>
            </a:r>
            <a:r>
              <a:rPr lang="en-CH" sz="2400" dirty="0"/>
              <a:t>s</a:t>
            </a:r>
            <a:r>
              <a:rPr lang="fr-CH" sz="2400" dirty="0"/>
              <a:t>s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n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 err="1"/>
              <a:t>sities</a:t>
            </a:r>
            <a:r>
              <a:rPr lang="en-CH" sz="2400" dirty="0"/>
              <a:t> (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c</a:t>
            </a:r>
            <a:r>
              <a:rPr lang="en-CH" sz="2400" dirty="0"/>
              <a:t>t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c</a:t>
            </a:r>
            <a:r>
              <a:rPr lang="en-CH" sz="2400" dirty="0"/>
              <a:t>t) </a:t>
            </a:r>
            <a:r>
              <a:rPr lang="fr-CH" sz="2400" dirty="0"/>
              <a:t>a</a:t>
            </a:r>
            <a:r>
              <a:rPr lang="en-CH" sz="2400" dirty="0"/>
              <a:t>c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s</a:t>
            </a:r>
            <a:r>
              <a:rPr lang="en-CH" sz="2400" dirty="0"/>
              <a:t>s </a:t>
            </a:r>
            <a:r>
              <a:rPr lang="fr-CH" sz="2400" dirty="0"/>
              <a:t>s</a:t>
            </a:r>
            <a:r>
              <a:rPr lang="en-CH" sz="2400" dirty="0"/>
              <a:t>u</a:t>
            </a:r>
            <a:r>
              <a:rPr lang="fr-CH" sz="2400" dirty="0"/>
              <a:t>p</a:t>
            </a:r>
            <a:r>
              <a:rPr lang="en-CH" sz="2400" dirty="0"/>
              <a:t>p</a:t>
            </a:r>
            <a:r>
              <a:rPr lang="fr-CH" sz="2400" dirty="0"/>
              <a:t>l</a:t>
            </a:r>
            <a:r>
              <a:rPr lang="en-CH" sz="2400" dirty="0"/>
              <a:t>y </a:t>
            </a:r>
            <a:r>
              <a:rPr lang="fr-CH" sz="2400" dirty="0"/>
              <a:t>c</a:t>
            </a:r>
            <a:r>
              <a:rPr lang="en-CH" sz="2400" dirty="0"/>
              <a:t>h</a:t>
            </a:r>
            <a:r>
              <a:rPr lang="fr-CH" sz="2400" dirty="0"/>
              <a:t>a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s: </a:t>
            </a:r>
            <a:r>
              <a:rPr lang="fr-CH" sz="2400" dirty="0"/>
              <a:t>c</a:t>
            </a:r>
            <a:r>
              <a:rPr lang="en-CH" sz="2400" dirty="0" err="1"/>
              <a:t>haracte</a:t>
            </a:r>
            <a:r>
              <a:rPr lang="fr-CH" sz="2400" dirty="0"/>
              <a:t>r</a:t>
            </a:r>
            <a:r>
              <a:rPr lang="en-CH" sz="2400" dirty="0"/>
              <a:t>i</a:t>
            </a:r>
            <a:r>
              <a:rPr lang="fr-CH" sz="2400" dirty="0"/>
              <a:t>s</a:t>
            </a:r>
            <a:r>
              <a:rPr lang="en-CH" sz="2400" dirty="0"/>
              <a:t>tics (ups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a</a:t>
            </a:r>
            <a:r>
              <a:rPr lang="fr-CH" sz="2400" dirty="0"/>
              <a:t>m</a:t>
            </a:r>
            <a:r>
              <a:rPr lang="en-CH" sz="2400" dirty="0"/>
              <a:t>n</a:t>
            </a:r>
            <a:r>
              <a:rPr lang="fr-CH" sz="2400" dirty="0"/>
              <a:t>e</a:t>
            </a:r>
            <a:r>
              <a:rPr lang="en-CH" sz="2400" dirty="0"/>
              <a:t>s</a:t>
            </a:r>
            <a:r>
              <a:rPr lang="fr-CH" sz="2400" dirty="0"/>
              <a:t>s</a:t>
            </a:r>
            <a:r>
              <a:rPr lang="en-CH" sz="2400" dirty="0"/>
              <a:t>), 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s </a:t>
            </a:r>
            <a:r>
              <a:rPr lang="fr-CH" sz="2400" dirty="0"/>
              <a:t>a</a:t>
            </a:r>
            <a:r>
              <a:rPr lang="en-CH" sz="2400" dirty="0"/>
              <a:t>c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s</a:t>
            </a:r>
            <a:r>
              <a:rPr lang="en-CH" sz="2400" dirty="0"/>
              <a:t>s 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g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n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m</a:t>
            </a:r>
            <a:r>
              <a:rPr lang="en-CH" sz="2400" dirty="0"/>
              <a:t>p</a:t>
            </a:r>
            <a:r>
              <a:rPr lang="fr-CH" sz="2400" dirty="0"/>
              <a:t>l</a:t>
            </a:r>
            <a:r>
              <a:rPr lang="en-CH" sz="2400" dirty="0"/>
              <a:t>e</a:t>
            </a:r>
            <a:r>
              <a:rPr lang="fr-CH" sz="2400" dirty="0"/>
              <a:t>m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t ADB report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s</a:t>
            </a:r>
            <a:r>
              <a:rPr lang="en-CH" sz="2400" dirty="0"/>
              <a:t>t </a:t>
            </a:r>
            <a:r>
              <a:rPr lang="fr-CH" sz="2400" dirty="0"/>
              <a:t>o</a:t>
            </a:r>
            <a:r>
              <a:rPr lang="en-CH" sz="2400" dirty="0"/>
              <a:t>f 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u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i</a:t>
            </a:r>
            <a:r>
              <a:rPr lang="en-CH" sz="2400" dirty="0"/>
              <a:t>e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e</a:t>
            </a:r>
            <a:r>
              <a:rPr lang="en-CH" sz="2400" dirty="0" err="1"/>
              <a:t>xtra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a</a:t>
            </a:r>
            <a:r>
              <a:rPr lang="fr-CH" sz="2400" dirty="0"/>
              <a:t>b</a:t>
            </a:r>
            <a:r>
              <a:rPr lang="en-CH" sz="2400" dirty="0"/>
              <a:t>l</a:t>
            </a:r>
            <a:r>
              <a:rPr lang="fr-CH" sz="2400" dirty="0"/>
              <a:t>e</a:t>
            </a:r>
            <a:r>
              <a:rPr lang="en-CH" sz="2400" dirty="0"/>
              <a:t>s </a:t>
            </a:r>
            <a:r>
              <a:rPr lang="fr-CH" sz="2400" dirty="0"/>
              <a:t>i</a:t>
            </a:r>
            <a:r>
              <a:rPr lang="en-CH" sz="2400" dirty="0"/>
              <a:t>n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n</a:t>
            </a:r>
            <a:r>
              <a:rPr lang="en-CH" sz="2400" dirty="0"/>
              <a:t>e</a:t>
            </a:r>
            <a:r>
              <a:rPr lang="fr-CH" sz="2400" dirty="0"/>
              <a:t>x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135274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625B-51A5-4E5B-A523-DF08FDFE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9011"/>
            <a:ext cx="10903957" cy="638484"/>
          </a:xfrm>
        </p:spPr>
        <p:txBody>
          <a:bodyPr>
            <a:normAutofit fontScale="90000"/>
          </a:bodyPr>
          <a:lstStyle/>
          <a:p>
            <a:pPr algn="ctr"/>
            <a:r>
              <a:rPr lang="en-CH" sz="3200" b="1" dirty="0"/>
              <a:t>G</a:t>
            </a:r>
            <a:r>
              <a:rPr lang="fr-CH" sz="3200" b="1" dirty="0"/>
              <a:t>V</a:t>
            </a:r>
            <a:r>
              <a:rPr lang="en-CH" sz="3200" b="1" dirty="0"/>
              <a:t>C</a:t>
            </a:r>
            <a:r>
              <a:rPr lang="fr-CH" sz="3200" b="1" dirty="0"/>
              <a:t>s</a:t>
            </a:r>
            <a:r>
              <a:rPr lang="en-CH" sz="3200" b="1" dirty="0"/>
              <a:t> </a:t>
            </a:r>
            <a:r>
              <a:rPr lang="fr-CH" sz="3200" b="1" dirty="0"/>
              <a:t>a</a:t>
            </a:r>
            <a:r>
              <a:rPr lang="en-CH" sz="3200" b="1" dirty="0"/>
              <a:t>r</a:t>
            </a:r>
            <a:r>
              <a:rPr lang="fr-CH" sz="3200" b="1" dirty="0"/>
              <a:t>e</a:t>
            </a:r>
            <a:r>
              <a:rPr lang="en-CH" sz="3200" b="1" dirty="0"/>
              <a:t> </a:t>
            </a:r>
            <a:r>
              <a:rPr lang="fr-CH" sz="3200" b="1" dirty="0"/>
              <a:t>m</a:t>
            </a:r>
            <a:r>
              <a:rPr lang="en-CH" sz="3200" b="1" dirty="0" err="1"/>
              <a:t>ixed</a:t>
            </a:r>
            <a:r>
              <a:rPr lang="en-CH" sz="3200" b="1" dirty="0"/>
              <a:t> blessing for the </a:t>
            </a:r>
            <a:r>
              <a:rPr lang="en-CH" sz="3200" b="1" dirty="0" err="1"/>
              <a:t>envi</a:t>
            </a:r>
            <a:r>
              <a:rPr lang="fr-CH" sz="3200" b="1" dirty="0"/>
              <a:t>r</a:t>
            </a:r>
            <a:r>
              <a:rPr lang="en-CH" sz="3200" b="1" dirty="0"/>
              <a:t>o</a:t>
            </a:r>
            <a:r>
              <a:rPr lang="fr-CH" sz="3200" b="1" dirty="0"/>
              <a:t>n</a:t>
            </a:r>
            <a:r>
              <a:rPr lang="en-CH" sz="3200" b="1" dirty="0"/>
              <a:t>m</a:t>
            </a:r>
            <a:r>
              <a:rPr lang="fr-CH" sz="3200" b="1" dirty="0"/>
              <a:t>e</a:t>
            </a:r>
            <a:r>
              <a:rPr lang="en-CH" sz="3200" b="1" dirty="0"/>
              <a:t>n</a:t>
            </a:r>
            <a:r>
              <a:rPr lang="fr-CH" sz="3200" b="1" dirty="0"/>
              <a:t>t</a:t>
            </a:r>
            <a:r>
              <a:rPr lang="en-CH" sz="3200" b="1" dirty="0"/>
              <a:t>: </a:t>
            </a:r>
            <a:r>
              <a:rPr lang="fr-CH" sz="3200" b="1" dirty="0"/>
              <a:t>C</a:t>
            </a:r>
            <a:r>
              <a:rPr lang="en-CH" sz="3200" b="1" dirty="0"/>
              <a:t>02 </a:t>
            </a:r>
            <a:r>
              <a:rPr lang="en-CH" sz="3200" b="1" dirty="0" err="1"/>
              <a:t>footprin</a:t>
            </a:r>
            <a:r>
              <a:rPr lang="fr-CH" sz="3200" b="1" dirty="0"/>
              <a:t>t</a:t>
            </a:r>
            <a:r>
              <a:rPr lang="en-CH" sz="3200" b="1" dirty="0"/>
              <a:t> </a:t>
            </a:r>
            <a:r>
              <a:rPr lang="fr-CH" sz="3200" b="1" dirty="0"/>
              <a:t>i</a:t>
            </a:r>
            <a:r>
              <a:rPr lang="en-CH" sz="3200" b="1" dirty="0" err="1"/>
              <a:t>mp</a:t>
            </a:r>
            <a:r>
              <a:rPr lang="fr-CH" sz="3200" b="1" dirty="0"/>
              <a:t>l</a:t>
            </a:r>
            <a:r>
              <a:rPr lang="en-CH" sz="3200" b="1" dirty="0"/>
              <a:t>i</a:t>
            </a:r>
            <a:r>
              <a:rPr lang="fr-CH" sz="3200" b="1" dirty="0"/>
              <a:t>c</a:t>
            </a:r>
            <a:r>
              <a:rPr lang="en-CH" sz="3200" b="1" dirty="0"/>
              <a:t>a</a:t>
            </a:r>
            <a:r>
              <a:rPr lang="fr-CH" sz="3200" b="1" dirty="0"/>
              <a:t>t</a:t>
            </a:r>
            <a:r>
              <a:rPr lang="en-CH" sz="3200" b="1" dirty="0"/>
              <a:t>ions</a:t>
            </a:r>
            <a:endParaRPr lang="fr-CH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12D3-477A-48CF-B30D-7105A22C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866620"/>
            <a:ext cx="11890917" cy="5782369"/>
          </a:xfrm>
        </p:spPr>
        <p:txBody>
          <a:bodyPr>
            <a:noAutofit/>
          </a:bodyPr>
          <a:lstStyle/>
          <a:p>
            <a:r>
              <a:rPr lang="fr-CH" sz="2400" dirty="0"/>
              <a:t>N</a:t>
            </a:r>
            <a:r>
              <a:rPr lang="en-CH" sz="2400" dirty="0"/>
              <a:t>e</a:t>
            </a:r>
            <a:r>
              <a:rPr lang="fr-CH" sz="2400" dirty="0"/>
              <a:t>g</a:t>
            </a:r>
            <a:r>
              <a:rPr lang="en-CH" sz="2400" dirty="0"/>
              <a:t>a</a:t>
            </a:r>
            <a:r>
              <a:rPr lang="fr-CH" sz="2400" dirty="0"/>
              <a:t>t</a:t>
            </a:r>
            <a:r>
              <a:rPr lang="en-CH" sz="2400" dirty="0" err="1"/>
              <a:t>ive</a:t>
            </a:r>
            <a:r>
              <a:rPr lang="en-CH" sz="2400" dirty="0"/>
              <a:t> side</a:t>
            </a:r>
          </a:p>
          <a:p>
            <a:pPr lvl="1"/>
            <a:r>
              <a:rPr lang="en-CH" dirty="0"/>
              <a:t>S</a:t>
            </a:r>
            <a:r>
              <a:rPr lang="fr-CH" dirty="0"/>
              <a:t>c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e </a:t>
            </a:r>
            <a:r>
              <a:rPr lang="fr-CH" dirty="0"/>
              <a:t>e</a:t>
            </a:r>
            <a:r>
              <a:rPr lang="en-CH" dirty="0"/>
              <a:t>f</a:t>
            </a:r>
            <a:r>
              <a:rPr lang="fr-CH" dirty="0"/>
              <a:t>f</a:t>
            </a:r>
            <a:r>
              <a:rPr lang="en-CH" dirty="0"/>
              <a:t>e</a:t>
            </a:r>
            <a:r>
              <a:rPr lang="fr-CH" dirty="0"/>
              <a:t>c</a:t>
            </a:r>
            <a:r>
              <a:rPr lang="en-CH" dirty="0"/>
              <a:t>t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d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g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w</a:t>
            </a:r>
            <a:r>
              <a:rPr lang="fr-CH" dirty="0"/>
              <a:t>t</a:t>
            </a:r>
            <a:r>
              <a:rPr lang="en-CH" dirty="0"/>
              <a:t>h</a:t>
            </a:r>
          </a:p>
          <a:p>
            <a:pPr lvl="1"/>
            <a:r>
              <a:rPr lang="fr-CH" dirty="0"/>
              <a:t>M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e </a:t>
            </a:r>
            <a:r>
              <a:rPr lang="fr-CH" dirty="0"/>
              <a:t>s</a:t>
            </a:r>
            <a:r>
              <a:rPr lang="en-CH" dirty="0"/>
              <a:t>h</a:t>
            </a:r>
            <a:r>
              <a:rPr lang="fr-CH" dirty="0"/>
              <a:t>i</a:t>
            </a:r>
            <a:r>
              <a:rPr lang="en-CH" dirty="0"/>
              <a:t>p</a:t>
            </a:r>
            <a:r>
              <a:rPr lang="fr-CH" dirty="0"/>
              <a:t>p</a:t>
            </a:r>
            <a:r>
              <a:rPr lang="en-CH" dirty="0"/>
              <a:t>i</a:t>
            </a:r>
            <a:r>
              <a:rPr lang="fr-CH" dirty="0"/>
              <a:t>n</a:t>
            </a:r>
            <a:r>
              <a:rPr lang="en-CH" dirty="0"/>
              <a:t>g </a:t>
            </a:r>
            <a:r>
              <a:rPr lang="fr-CH" dirty="0"/>
              <a:t>a</a:t>
            </a:r>
            <a:r>
              <a:rPr lang="en-CH" dirty="0"/>
              <a:t>c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s</a:t>
            </a:r>
            <a:r>
              <a:rPr lang="en-CH" dirty="0"/>
              <a:t>s </a:t>
            </a:r>
            <a:r>
              <a:rPr lang="fr-CH" dirty="0"/>
              <a:t>c</a:t>
            </a:r>
            <a:r>
              <a:rPr lang="en-CH" dirty="0"/>
              <a:t>o</a:t>
            </a:r>
            <a:r>
              <a:rPr lang="fr-CH" dirty="0"/>
              <a:t>u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i</a:t>
            </a:r>
            <a:r>
              <a:rPr lang="en-CH" dirty="0"/>
              <a:t>e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 err="1"/>
              <a:t>nd</a:t>
            </a:r>
            <a:r>
              <a:rPr lang="en-CH" dirty="0"/>
              <a:t> more waste in aggregate (</a:t>
            </a:r>
            <a:r>
              <a:rPr lang="fr-CH" dirty="0"/>
              <a:t>e</a:t>
            </a:r>
            <a:r>
              <a:rPr lang="en-CH" dirty="0"/>
              <a:t>.</a:t>
            </a:r>
            <a:r>
              <a:rPr lang="fr-CH" dirty="0"/>
              <a:t>g</a:t>
            </a:r>
            <a:r>
              <a:rPr lang="en-CH" dirty="0"/>
              <a:t>. 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e</a:t>
            </a:r>
            <a:r>
              <a:rPr lang="en-CH" dirty="0"/>
              <a:t>l</a:t>
            </a:r>
            <a:r>
              <a:rPr lang="fr-CH" dirty="0"/>
              <a:t>e</a:t>
            </a:r>
            <a:r>
              <a:rPr lang="en-CH" dirty="0"/>
              <a:t>c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n</a:t>
            </a:r>
            <a:r>
              <a:rPr lang="fr-CH" dirty="0"/>
              <a:t>i</a:t>
            </a:r>
            <a:r>
              <a:rPr lang="en-CH" dirty="0"/>
              <a:t>c</a:t>
            </a:r>
            <a:r>
              <a:rPr lang="fr-CH" dirty="0"/>
              <a:t>s</a:t>
            </a:r>
            <a:r>
              <a:rPr lang="en-CH" dirty="0"/>
              <a:t> via </a:t>
            </a:r>
            <a:r>
              <a:rPr lang="en-CH" dirty="0" err="1"/>
              <a:t>hig</a:t>
            </a:r>
            <a:r>
              <a:rPr lang="fr-CH" dirty="0"/>
              <a:t>h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fr-CH" dirty="0"/>
              <a:t>r</a:t>
            </a:r>
            <a:r>
              <a:rPr lang="en-CH" dirty="0"/>
              <a:t>a</a:t>
            </a:r>
            <a:r>
              <a:rPr lang="fr-CH" dirty="0"/>
              <a:t>t</a:t>
            </a:r>
            <a:r>
              <a:rPr lang="en-CH" dirty="0"/>
              <a:t>e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c</a:t>
            </a:r>
            <a:r>
              <a:rPr lang="en-CH" dirty="0"/>
              <a:t>h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l</a:t>
            </a:r>
            <a:r>
              <a:rPr lang="en-CH" dirty="0"/>
              <a:t>o</a:t>
            </a:r>
            <a:r>
              <a:rPr lang="fr-CH" dirty="0"/>
              <a:t>g</a:t>
            </a:r>
            <a:r>
              <a:rPr lang="en-CH" dirty="0"/>
              <a:t>i</a:t>
            </a:r>
            <a:r>
              <a:rPr lang="fr-CH" dirty="0"/>
              <a:t>c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v</a:t>
            </a:r>
            <a:r>
              <a:rPr lang="en-CH" dirty="0"/>
              <a:t>a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o</a:t>
            </a:r>
            <a:r>
              <a:rPr lang="en-CH" dirty="0"/>
              <a:t>r </a:t>
            </a:r>
            <a:r>
              <a:rPr lang="fr-CH" dirty="0"/>
              <a:t>p</a:t>
            </a:r>
            <a:r>
              <a:rPr lang="en-CH" dirty="0"/>
              <a:t>l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c</a:t>
            </a:r>
            <a:r>
              <a:rPr lang="en-CH" dirty="0"/>
              <a:t>s). </a:t>
            </a:r>
            <a:r>
              <a:rPr lang="fr-CH" dirty="0"/>
              <a:t>A</a:t>
            </a:r>
            <a:r>
              <a:rPr lang="en-CH" dirty="0"/>
              <a:t>DB estimate</a:t>
            </a:r>
            <a:r>
              <a:rPr lang="fr-CH" dirty="0"/>
              <a:t>s</a:t>
            </a:r>
            <a:r>
              <a:rPr lang="en-CH" dirty="0"/>
              <a:t>  2.1 </a:t>
            </a:r>
            <a:r>
              <a:rPr lang="fr-CH" dirty="0"/>
              <a:t>g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a</a:t>
            </a:r>
            <a:r>
              <a:rPr lang="fr-CH" dirty="0"/>
              <a:t>t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 C</a:t>
            </a:r>
            <a:r>
              <a:rPr lang="fr-CH" dirty="0"/>
              <a:t>O</a:t>
            </a:r>
            <a:r>
              <a:rPr lang="en-CH" dirty="0"/>
              <a:t>2</a:t>
            </a:r>
            <a:r>
              <a:rPr lang="fr-CH" dirty="0"/>
              <a:t>e</a:t>
            </a:r>
            <a:r>
              <a:rPr lang="en-CH" dirty="0"/>
              <a:t> associated with international trade</a:t>
            </a:r>
          </a:p>
          <a:p>
            <a:pPr lvl="1"/>
            <a:r>
              <a:rPr lang="en-CH" dirty="0"/>
              <a:t>In</a:t>
            </a:r>
            <a:r>
              <a:rPr lang="fr-CH" dirty="0"/>
              <a:t>d</a:t>
            </a:r>
            <a:r>
              <a:rPr lang="en-CH" dirty="0"/>
              <a:t>u</a:t>
            </a:r>
            <a:r>
              <a:rPr lang="fr-CH" dirty="0"/>
              <a:t>s</a:t>
            </a:r>
            <a:r>
              <a:rPr lang="en-CH" dirty="0"/>
              <a:t>t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e</a:t>
            </a:r>
            <a:r>
              <a:rPr lang="en-CH" dirty="0"/>
              <a:t>s </a:t>
            </a:r>
            <a:r>
              <a:rPr lang="fr-CH" dirty="0"/>
              <a:t>m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t</a:t>
            </a:r>
            <a:r>
              <a:rPr lang="en-CH" dirty="0"/>
              <a:t> </a:t>
            </a:r>
            <a:r>
              <a:rPr lang="fr-CH" dirty="0"/>
              <a:t>m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t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t</a:t>
            </a:r>
            <a:r>
              <a:rPr lang="en-CH" dirty="0"/>
              <a:t>o 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v</a:t>
            </a:r>
            <a:r>
              <a:rPr lang="en-CH" dirty="0"/>
              <a:t>i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y</a:t>
            </a:r>
            <a:r>
              <a:rPr lang="en-CH" dirty="0"/>
              <a:t> lax </a:t>
            </a:r>
            <a:r>
              <a:rPr lang="en-CH" dirty="0" err="1"/>
              <a:t>ju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s</a:t>
            </a:r>
            <a:r>
              <a:rPr lang="en-CH" dirty="0"/>
              <a:t>dictions (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l</a:t>
            </a:r>
            <a:r>
              <a:rPr lang="en-CH" dirty="0" err="1"/>
              <a:t>lution</a:t>
            </a:r>
            <a:r>
              <a:rPr lang="en-CH" dirty="0"/>
              <a:t> haven effect </a:t>
            </a:r>
            <a:r>
              <a:rPr lang="fr-CH" dirty="0"/>
              <a:t>f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m </a:t>
            </a:r>
            <a:r>
              <a:rPr lang="fr-CH" dirty="0"/>
              <a:t>f</a:t>
            </a:r>
            <a:r>
              <a:rPr lang="en-CH" dirty="0" err="1"/>
              <a:t>alling</a:t>
            </a:r>
            <a:r>
              <a:rPr lang="en-CH" dirty="0"/>
              <a:t> trade costs and tighter environmental regulations)</a:t>
            </a:r>
          </a:p>
          <a:p>
            <a:r>
              <a:rPr lang="fr-CH" sz="2400" dirty="0"/>
              <a:t>P</a:t>
            </a:r>
            <a:r>
              <a:rPr lang="en-CH" sz="2400" dirty="0"/>
              <a:t>o</a:t>
            </a:r>
            <a:r>
              <a:rPr lang="fr-CH" sz="2400" dirty="0"/>
              <a:t>s</a:t>
            </a:r>
            <a:r>
              <a:rPr lang="en-CH" sz="2400" dirty="0"/>
              <a:t>i</a:t>
            </a:r>
            <a:r>
              <a:rPr lang="fr-CH" sz="2400" dirty="0"/>
              <a:t>t</a:t>
            </a:r>
            <a:r>
              <a:rPr lang="en-CH" sz="2400" dirty="0"/>
              <a:t>i</a:t>
            </a:r>
            <a:r>
              <a:rPr lang="fr-CH" sz="2400" dirty="0"/>
              <a:t>v</a:t>
            </a:r>
            <a:r>
              <a:rPr lang="en-CH" sz="2400" dirty="0"/>
              <a:t>e </a:t>
            </a:r>
            <a:r>
              <a:rPr lang="fr-CH" sz="2400" dirty="0"/>
              <a:t>s</a:t>
            </a:r>
            <a:r>
              <a:rPr lang="en-CH" sz="2400" dirty="0"/>
              <a:t>i</a:t>
            </a:r>
            <a:r>
              <a:rPr lang="fr-CH" sz="2400" dirty="0"/>
              <a:t>d</a:t>
            </a:r>
            <a:r>
              <a:rPr lang="en-CH" sz="2400" dirty="0"/>
              <a:t>e</a:t>
            </a:r>
          </a:p>
          <a:p>
            <a:pPr lvl="1"/>
            <a:r>
              <a:rPr lang="en-CH" dirty="0"/>
              <a:t>k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w</a:t>
            </a:r>
            <a:r>
              <a:rPr lang="en-CH" dirty="0"/>
              <a:t>l</a:t>
            </a:r>
            <a:r>
              <a:rPr lang="fr-CH" dirty="0"/>
              <a:t>e</a:t>
            </a:r>
            <a:r>
              <a:rPr lang="en-CH" dirty="0"/>
              <a:t>d</a:t>
            </a:r>
            <a:r>
              <a:rPr lang="fr-CH" dirty="0"/>
              <a:t>g</a:t>
            </a:r>
            <a:r>
              <a:rPr lang="en-CH" dirty="0"/>
              <a:t>e </a:t>
            </a:r>
            <a:r>
              <a:rPr lang="fr-CH" dirty="0"/>
              <a:t>f</a:t>
            </a:r>
            <a:r>
              <a:rPr lang="en-CH" dirty="0"/>
              <a:t>l</a:t>
            </a:r>
            <a:r>
              <a:rPr lang="fr-CH" dirty="0"/>
              <a:t>o</a:t>
            </a:r>
            <a:r>
              <a:rPr lang="en-CH" dirty="0"/>
              <a:t>w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c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s</a:t>
            </a:r>
            <a:r>
              <a:rPr lang="en-CH" dirty="0"/>
              <a:t>s </a:t>
            </a:r>
            <a:r>
              <a:rPr lang="fr-CH" dirty="0"/>
              <a:t>m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t</a:t>
            </a:r>
            <a:r>
              <a:rPr lang="en-CH" dirty="0"/>
              <a:t> </a:t>
            </a:r>
            <a:r>
              <a:rPr lang="fr-CH" dirty="0"/>
              <a:t>l</a:t>
            </a:r>
            <a:r>
              <a:rPr lang="en-CH" dirty="0"/>
              <a:t>e</a:t>
            </a:r>
            <a:r>
              <a:rPr lang="fr-CH" dirty="0"/>
              <a:t>a</a:t>
            </a:r>
            <a:r>
              <a:rPr lang="en-CH" dirty="0"/>
              <a:t>d </a:t>
            </a:r>
            <a:r>
              <a:rPr lang="fr-CH" dirty="0"/>
              <a:t>t</a:t>
            </a:r>
            <a:r>
              <a:rPr lang="en-CH" dirty="0"/>
              <a:t>o </a:t>
            </a:r>
            <a:r>
              <a:rPr lang="fr-CH" dirty="0"/>
              <a:t>a</a:t>
            </a:r>
            <a:r>
              <a:rPr lang="en-CH" dirty="0"/>
              <a:t>d</a:t>
            </a:r>
            <a:r>
              <a:rPr lang="fr-CH" dirty="0"/>
              <a:t>o</a:t>
            </a:r>
            <a:r>
              <a:rPr lang="en-CH" dirty="0"/>
              <a:t>p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v</a:t>
            </a:r>
            <a:r>
              <a:rPr lang="en-CH" dirty="0"/>
              <a:t>i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y</a:t>
            </a:r>
            <a:r>
              <a:rPr lang="en-CH" dirty="0"/>
              <a:t> innovative </a:t>
            </a:r>
            <a:r>
              <a:rPr lang="fr-CH" dirty="0"/>
              <a:t>p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d</a:t>
            </a:r>
            <a:r>
              <a:rPr lang="fr-CH" dirty="0"/>
              <a:t>u</a:t>
            </a:r>
            <a:r>
              <a:rPr lang="en-CH" dirty="0"/>
              <a:t>c</a:t>
            </a:r>
            <a:r>
              <a:rPr lang="fr-CH" dirty="0"/>
              <a:t>t</a:t>
            </a:r>
            <a:r>
              <a:rPr lang="en-CH" dirty="0"/>
              <a:t>s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c</a:t>
            </a:r>
            <a:r>
              <a:rPr lang="en-CH" dirty="0"/>
              <a:t>h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l</a:t>
            </a:r>
            <a:r>
              <a:rPr lang="en-CH" dirty="0"/>
              <a:t>o</a:t>
            </a:r>
            <a:r>
              <a:rPr lang="fr-CH" dirty="0"/>
              <a:t>g</a:t>
            </a:r>
            <a:r>
              <a:rPr lang="en-CH" dirty="0"/>
              <a:t>i</a:t>
            </a:r>
            <a:r>
              <a:rPr lang="fr-CH" dirty="0"/>
              <a:t>e</a:t>
            </a:r>
            <a:r>
              <a:rPr lang="en-CH" dirty="0"/>
              <a:t>s (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t</a:t>
            </a:r>
            <a:r>
              <a:rPr lang="fr-CH" dirty="0"/>
              <a:t>e</a:t>
            </a:r>
            <a:r>
              <a:rPr lang="en-CH" dirty="0"/>
              <a:t>r 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l</a:t>
            </a:r>
            <a:r>
              <a:rPr lang="en-CH" dirty="0"/>
              <a:t>l</a:t>
            </a:r>
            <a:r>
              <a:rPr lang="fr-CH" dirty="0"/>
              <a:t>u</a:t>
            </a:r>
            <a:r>
              <a:rPr lang="en-CH" dirty="0"/>
              <a:t>t</a:t>
            </a:r>
            <a:r>
              <a:rPr lang="fr-CH" dirty="0"/>
              <a:t>i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 ‘</a:t>
            </a:r>
            <a:r>
              <a:rPr lang="fr-CH" dirty="0"/>
              <a:t>h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o’ </a:t>
            </a:r>
            <a:r>
              <a:rPr lang="fr-CH" dirty="0"/>
              <a:t>h</a:t>
            </a:r>
            <a:r>
              <a:rPr lang="en-CH" dirty="0"/>
              <a:t>y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t</a:t>
            </a:r>
            <a:r>
              <a:rPr lang="en-CH" dirty="0" err="1"/>
              <a:t>hesis</a:t>
            </a:r>
            <a:r>
              <a:rPr lang="en-CH" dirty="0"/>
              <a:t>)</a:t>
            </a:r>
          </a:p>
          <a:p>
            <a:pPr lvl="1"/>
            <a:r>
              <a:rPr lang="en-CH" dirty="0"/>
              <a:t>Lead firms in </a:t>
            </a:r>
            <a:r>
              <a:rPr lang="en-CH" dirty="0" err="1"/>
              <a:t>GVCs</a:t>
            </a:r>
            <a:r>
              <a:rPr lang="en-CH" dirty="0"/>
              <a:t> have brand names to protect in relational </a:t>
            </a:r>
            <a:r>
              <a:rPr lang="en-CH" dirty="0" err="1"/>
              <a:t>GVCs</a:t>
            </a:r>
            <a:r>
              <a:rPr lang="en-CH" dirty="0"/>
              <a:t>. 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v</a:t>
            </a:r>
            <a:r>
              <a:rPr lang="en-CH" dirty="0"/>
              <a:t>i</a:t>
            </a:r>
            <a:r>
              <a:rPr lang="fr-CH" dirty="0"/>
              <a:t>r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/>
              <a:t>m</a:t>
            </a:r>
            <a:r>
              <a:rPr lang="fr-CH" dirty="0"/>
              <a:t>e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m</a:t>
            </a:r>
            <a:r>
              <a:rPr lang="fr-CH" dirty="0"/>
              <a:t>p</a:t>
            </a:r>
            <a:r>
              <a:rPr lang="en-CH" dirty="0"/>
              <a:t>a</a:t>
            </a:r>
            <a:r>
              <a:rPr lang="fr-CH" dirty="0"/>
              <a:t>c</a:t>
            </a:r>
            <a:r>
              <a:rPr lang="en-CH" dirty="0"/>
              <a:t>t</a:t>
            </a:r>
            <a:r>
              <a:rPr lang="fr-CH" dirty="0"/>
              <a:t>s</a:t>
            </a:r>
            <a:r>
              <a:rPr lang="en-CH" dirty="0"/>
              <a:t> borne upstream while </a:t>
            </a:r>
            <a:r>
              <a:rPr lang="en-CH" dirty="0" err="1"/>
              <a:t>valu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c</a:t>
            </a:r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/>
              <a:t>a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d</a:t>
            </a:r>
            <a:r>
              <a:rPr lang="en-CH" dirty="0"/>
              <a:t>o</a:t>
            </a:r>
            <a:r>
              <a:rPr lang="fr-CH" dirty="0"/>
              <a:t>w</a:t>
            </a:r>
            <a:r>
              <a:rPr lang="en-CH" dirty="0"/>
              <a:t>n</a:t>
            </a:r>
            <a:r>
              <a:rPr lang="fr-CH" dirty="0"/>
              <a:t>s</a:t>
            </a:r>
            <a:r>
              <a:rPr lang="en-CH" dirty="0" err="1"/>
              <a:t>tream</a:t>
            </a:r>
            <a:r>
              <a:rPr lang="en-CH" dirty="0"/>
              <a:t>. </a:t>
            </a:r>
            <a:r>
              <a:rPr lang="fr-CH" dirty="0"/>
              <a:t>L</a:t>
            </a:r>
            <a:r>
              <a:rPr lang="en-CH" dirty="0"/>
              <a:t>e</a:t>
            </a:r>
            <a:r>
              <a:rPr lang="fr-CH" dirty="0"/>
              <a:t>a</a:t>
            </a:r>
            <a:r>
              <a:rPr lang="en-CH" dirty="0"/>
              <a:t>d </a:t>
            </a:r>
            <a:r>
              <a:rPr lang="fr-CH" dirty="0"/>
              <a:t>f</a:t>
            </a:r>
            <a:r>
              <a:rPr lang="en-CH" dirty="0"/>
              <a:t>i</a:t>
            </a:r>
            <a:r>
              <a:rPr lang="fr-CH" dirty="0"/>
              <a:t>r</a:t>
            </a:r>
            <a:r>
              <a:rPr lang="en-CH" dirty="0"/>
              <a:t>m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c</a:t>
            </a:r>
            <a:r>
              <a:rPr lang="en-CH" dirty="0"/>
              <a:t>a</a:t>
            </a:r>
            <a:r>
              <a:rPr lang="fr-CH" dirty="0"/>
              <a:t>n</a:t>
            </a:r>
            <a:r>
              <a:rPr lang="en-CH" dirty="0"/>
              <a:t> </a:t>
            </a:r>
            <a:r>
              <a:rPr lang="fr-CH" dirty="0"/>
              <a:t>r</a:t>
            </a:r>
            <a:r>
              <a:rPr lang="en-CH" dirty="0"/>
              <a:t>e</a:t>
            </a:r>
            <a:r>
              <a:rPr lang="fr-CH" dirty="0"/>
              <a:t>d</a:t>
            </a:r>
            <a:r>
              <a:rPr lang="en-CH" dirty="0" err="1"/>
              <a:t>uce</a:t>
            </a:r>
            <a:r>
              <a:rPr lang="en-CH" dirty="0"/>
              <a:t> scope 1 and 2 emissions from upstream suppliers in other </a:t>
            </a:r>
            <a:r>
              <a:rPr lang="en-CH" dirty="0" err="1"/>
              <a:t>jurisdic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o</a:t>
            </a:r>
            <a:r>
              <a:rPr lang="en-CH" dirty="0"/>
              <a:t>n</a:t>
            </a:r>
            <a:r>
              <a:rPr lang="fr-CH" dirty="0"/>
              <a:t>s</a:t>
            </a:r>
            <a:r>
              <a:rPr lang="en-CH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H" dirty="0"/>
              <a:t> </a:t>
            </a:r>
            <a:r>
              <a:rPr lang="en-CH" sz="2400" dirty="0"/>
              <a:t>Patterns of C02 </a:t>
            </a:r>
            <a:r>
              <a:rPr lang="fr-CH" sz="2400" dirty="0"/>
              <a:t>e</a:t>
            </a:r>
            <a:r>
              <a:rPr lang="en-CH" sz="2400" dirty="0"/>
              <a:t>m</a:t>
            </a:r>
            <a:r>
              <a:rPr lang="fr-CH" sz="2400" dirty="0"/>
              <a:t>i</a:t>
            </a:r>
            <a:r>
              <a:rPr lang="en-CH" sz="2400" dirty="0"/>
              <a:t>s</a:t>
            </a:r>
            <a:r>
              <a:rPr lang="fr-CH" sz="2400" dirty="0"/>
              <a:t>s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n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 err="1"/>
              <a:t>sities</a:t>
            </a:r>
            <a:r>
              <a:rPr lang="en-CH" sz="2400" dirty="0"/>
              <a:t> (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c</a:t>
            </a:r>
            <a:r>
              <a:rPr lang="en-CH" sz="2400" dirty="0"/>
              <a:t>t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i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c</a:t>
            </a:r>
            <a:r>
              <a:rPr lang="en-CH" sz="2400" dirty="0"/>
              <a:t>t) </a:t>
            </a:r>
            <a:r>
              <a:rPr lang="fr-CH" sz="2400" dirty="0"/>
              <a:t>a</a:t>
            </a:r>
            <a:r>
              <a:rPr lang="en-CH" sz="2400" dirty="0"/>
              <a:t>c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s</a:t>
            </a:r>
            <a:r>
              <a:rPr lang="en-CH" sz="2400" dirty="0"/>
              <a:t>s </a:t>
            </a:r>
            <a:r>
              <a:rPr lang="fr-CH" sz="2400" dirty="0"/>
              <a:t>s</a:t>
            </a:r>
            <a:r>
              <a:rPr lang="en-CH" sz="2400" dirty="0"/>
              <a:t>u</a:t>
            </a:r>
            <a:r>
              <a:rPr lang="fr-CH" sz="2400" dirty="0"/>
              <a:t>p</a:t>
            </a:r>
            <a:r>
              <a:rPr lang="en-CH" sz="2400" dirty="0"/>
              <a:t>p</a:t>
            </a:r>
            <a:r>
              <a:rPr lang="fr-CH" sz="2400" dirty="0"/>
              <a:t>l</a:t>
            </a:r>
            <a:r>
              <a:rPr lang="en-CH" sz="2400" dirty="0"/>
              <a:t>y </a:t>
            </a:r>
            <a:r>
              <a:rPr lang="fr-CH" sz="2400" dirty="0"/>
              <a:t>c</a:t>
            </a:r>
            <a:r>
              <a:rPr lang="en-CH" sz="2400" dirty="0"/>
              <a:t>h</a:t>
            </a:r>
            <a:r>
              <a:rPr lang="fr-CH" sz="2400" dirty="0"/>
              <a:t>a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s: </a:t>
            </a:r>
            <a:r>
              <a:rPr lang="fr-CH" sz="2400" dirty="0"/>
              <a:t>c</a:t>
            </a:r>
            <a:r>
              <a:rPr lang="en-CH" sz="2400" dirty="0" err="1"/>
              <a:t>haracte</a:t>
            </a:r>
            <a:r>
              <a:rPr lang="fr-CH" sz="2400" dirty="0"/>
              <a:t>r</a:t>
            </a:r>
            <a:r>
              <a:rPr lang="en-CH" sz="2400" dirty="0"/>
              <a:t>i</a:t>
            </a:r>
            <a:r>
              <a:rPr lang="fr-CH" sz="2400" dirty="0"/>
              <a:t>s</a:t>
            </a:r>
            <a:r>
              <a:rPr lang="en-CH" sz="2400" dirty="0"/>
              <a:t>tics (ups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a</a:t>
            </a:r>
            <a:r>
              <a:rPr lang="fr-CH" sz="2400" dirty="0"/>
              <a:t>m</a:t>
            </a:r>
            <a:r>
              <a:rPr lang="en-CH" sz="2400" dirty="0"/>
              <a:t>n</a:t>
            </a:r>
            <a:r>
              <a:rPr lang="fr-CH" sz="2400" dirty="0"/>
              <a:t>e</a:t>
            </a:r>
            <a:r>
              <a:rPr lang="en-CH" sz="2400" dirty="0"/>
              <a:t>s</a:t>
            </a:r>
            <a:r>
              <a:rPr lang="fr-CH" sz="2400" dirty="0"/>
              <a:t>s</a:t>
            </a:r>
            <a:r>
              <a:rPr lang="en-CH" sz="2400" dirty="0"/>
              <a:t>), </a:t>
            </a:r>
            <a:r>
              <a:rPr lang="fr-CH" sz="2400" dirty="0"/>
              <a:t>t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s </a:t>
            </a:r>
            <a:r>
              <a:rPr lang="fr-CH" sz="2400" dirty="0"/>
              <a:t>a</a:t>
            </a:r>
            <a:r>
              <a:rPr lang="en-CH" sz="2400" dirty="0"/>
              <a:t>c</a:t>
            </a:r>
            <a:r>
              <a:rPr lang="fr-CH" sz="2400" dirty="0"/>
              <a:t>r</a:t>
            </a:r>
            <a:r>
              <a:rPr lang="en-CH" sz="2400" dirty="0"/>
              <a:t>o</a:t>
            </a:r>
            <a:r>
              <a:rPr lang="fr-CH" sz="2400" dirty="0"/>
              <a:t>s</a:t>
            </a:r>
            <a:r>
              <a:rPr lang="en-CH" sz="2400" dirty="0"/>
              <a:t>s 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g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n</a:t>
            </a:r>
            <a:r>
              <a:rPr lang="fr-CH" sz="2400" dirty="0"/>
              <a:t>s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m</a:t>
            </a:r>
            <a:r>
              <a:rPr lang="en-CH" sz="2400" dirty="0"/>
              <a:t>p</a:t>
            </a:r>
            <a:r>
              <a:rPr lang="fr-CH" sz="2400" dirty="0"/>
              <a:t>l</a:t>
            </a:r>
            <a:r>
              <a:rPr lang="en-CH" sz="2400" dirty="0"/>
              <a:t>e</a:t>
            </a:r>
            <a:r>
              <a:rPr lang="fr-CH" sz="2400" dirty="0"/>
              <a:t>m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t ADB report</a:t>
            </a: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3873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F4E1-0DF8-407F-BF0E-ADBD083B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pPr algn="ctr"/>
            <a:r>
              <a:rPr lang="en-CH" sz="3200" dirty="0"/>
              <a:t>D</a:t>
            </a:r>
            <a:r>
              <a:rPr lang="fr-CH" sz="3200" dirty="0"/>
              <a:t>i</a:t>
            </a:r>
            <a:r>
              <a:rPr lang="en-CH" sz="3200" dirty="0"/>
              <a:t>r</a:t>
            </a:r>
            <a:r>
              <a:rPr lang="fr-CH" sz="3200" dirty="0"/>
              <a:t>e</a:t>
            </a:r>
            <a:r>
              <a:rPr lang="en-CH" sz="3200" dirty="0"/>
              <a:t>c</a:t>
            </a:r>
            <a:r>
              <a:rPr lang="fr-CH" sz="3200" dirty="0"/>
              <a:t>t</a:t>
            </a:r>
            <a:r>
              <a:rPr lang="en-CH" sz="3200" dirty="0"/>
              <a:t> </a:t>
            </a:r>
            <a:r>
              <a:rPr lang="fr-CH" sz="3200" dirty="0"/>
              <a:t>a</a:t>
            </a:r>
            <a:r>
              <a:rPr lang="en-CH" sz="3200" dirty="0"/>
              <a:t>n</a:t>
            </a:r>
            <a:r>
              <a:rPr lang="fr-CH" sz="3200" dirty="0"/>
              <a:t>d</a:t>
            </a:r>
            <a:r>
              <a:rPr lang="en-CH" sz="3200" dirty="0"/>
              <a:t> </a:t>
            </a:r>
            <a:r>
              <a:rPr lang="fr-CH" sz="3200" dirty="0"/>
              <a:t>I</a:t>
            </a:r>
            <a:r>
              <a:rPr lang="en-CH" sz="3200" dirty="0"/>
              <a:t>n</a:t>
            </a:r>
            <a:r>
              <a:rPr lang="fr-CH" sz="3200" dirty="0"/>
              <a:t>d</a:t>
            </a:r>
            <a:r>
              <a:rPr lang="en-CH" sz="3200" dirty="0"/>
              <a:t>i</a:t>
            </a:r>
            <a:r>
              <a:rPr lang="fr-CH" sz="3200" dirty="0"/>
              <a:t>r</a:t>
            </a:r>
            <a:r>
              <a:rPr lang="en-CH" sz="3200" dirty="0"/>
              <a:t>e</a:t>
            </a:r>
            <a:r>
              <a:rPr lang="fr-CH" sz="3200" dirty="0"/>
              <a:t>c</a:t>
            </a:r>
            <a:r>
              <a:rPr lang="en-CH" sz="3200" dirty="0"/>
              <a:t>t </a:t>
            </a:r>
            <a:r>
              <a:rPr lang="fr-CH" sz="3200" dirty="0"/>
              <a:t>C</a:t>
            </a:r>
            <a:r>
              <a:rPr lang="en-CH" sz="3200" dirty="0"/>
              <a:t>O2 </a:t>
            </a:r>
            <a:r>
              <a:rPr lang="fr-CH" sz="3200" dirty="0"/>
              <a:t>e</a:t>
            </a:r>
            <a:r>
              <a:rPr lang="en-CH" sz="3200" dirty="0"/>
              <a:t>m</a:t>
            </a:r>
            <a:r>
              <a:rPr lang="fr-CH" sz="3200" dirty="0"/>
              <a:t>i</a:t>
            </a:r>
            <a:r>
              <a:rPr lang="en-CH" sz="3200" dirty="0"/>
              <a:t>s</a:t>
            </a:r>
            <a:r>
              <a:rPr lang="fr-CH" sz="3200" dirty="0"/>
              <a:t>s</a:t>
            </a:r>
            <a:r>
              <a:rPr lang="en-CH" sz="3200" dirty="0"/>
              <a:t>i</a:t>
            </a:r>
            <a:r>
              <a:rPr lang="fr-CH" sz="3200" dirty="0"/>
              <a:t>o</a:t>
            </a:r>
            <a:r>
              <a:rPr lang="en-CH" sz="3200" dirty="0"/>
              <a:t>n</a:t>
            </a:r>
            <a:r>
              <a:rPr lang="fr-CH" sz="3200" dirty="0"/>
              <a:t>s</a:t>
            </a:r>
            <a:r>
              <a:rPr lang="en-CH" sz="3200" dirty="0"/>
              <a:t> </a:t>
            </a:r>
            <a:r>
              <a:rPr lang="fr-CH" sz="3200" dirty="0"/>
              <a:t>b</a:t>
            </a:r>
            <a:r>
              <a:rPr lang="en-CH" sz="3200" dirty="0"/>
              <a:t>y </a:t>
            </a:r>
            <a:r>
              <a:rPr lang="fr-CH" sz="3200" dirty="0"/>
              <a:t>r</a:t>
            </a:r>
            <a:r>
              <a:rPr lang="en-CH" sz="3200" dirty="0"/>
              <a:t>e</a:t>
            </a:r>
            <a:r>
              <a:rPr lang="fr-CH" sz="3200" dirty="0"/>
              <a:t>g</a:t>
            </a:r>
            <a:r>
              <a:rPr lang="en-CH" sz="3200" dirty="0"/>
              <a:t>i</a:t>
            </a:r>
            <a:r>
              <a:rPr lang="fr-CH" sz="3200" dirty="0"/>
              <a:t>o</a:t>
            </a:r>
            <a:r>
              <a:rPr lang="en-CH" sz="3200" dirty="0"/>
              <a:t>n</a:t>
            </a:r>
            <a:br>
              <a:rPr lang="en-CH" sz="3200" dirty="0"/>
            </a:br>
            <a:r>
              <a:rPr lang="en-CH" sz="1600" dirty="0"/>
              <a:t>(</a:t>
            </a:r>
            <a:r>
              <a:rPr lang="fr-CH" sz="1600" dirty="0"/>
              <a:t>e</a:t>
            </a:r>
            <a:r>
              <a:rPr lang="en-CH" sz="1600" dirty="0"/>
              <a:t>m</a:t>
            </a:r>
            <a:r>
              <a:rPr lang="fr-CH" sz="1600" dirty="0"/>
              <a:t>i</a:t>
            </a:r>
            <a:r>
              <a:rPr lang="en-CH" sz="1600" dirty="0" err="1"/>
              <a:t>ssion</a:t>
            </a:r>
            <a:r>
              <a:rPr lang="en-CH" sz="1600" dirty="0"/>
              <a:t> intensity: </a:t>
            </a:r>
            <a:r>
              <a:rPr lang="fr-CH" sz="1600" dirty="0"/>
              <a:t>k</a:t>
            </a:r>
            <a:r>
              <a:rPr lang="en-CH" sz="1600" dirty="0"/>
              <a:t>g/€; </a:t>
            </a:r>
            <a:r>
              <a:rPr lang="fr-CH" sz="1600" dirty="0"/>
              <a:t>o</a:t>
            </a:r>
            <a:r>
              <a:rPr lang="en-CH" sz="1600" dirty="0"/>
              <a:t>u</a:t>
            </a:r>
            <a:r>
              <a:rPr lang="fr-CH" sz="1600" dirty="0"/>
              <a:t>t</a:t>
            </a:r>
            <a:r>
              <a:rPr lang="en-CH" sz="1600" dirty="0"/>
              <a:t>p</a:t>
            </a:r>
            <a:r>
              <a:rPr lang="fr-CH" sz="1600" dirty="0"/>
              <a:t>u</a:t>
            </a:r>
            <a:r>
              <a:rPr lang="en-CH" sz="1600" dirty="0"/>
              <a:t>t-</a:t>
            </a:r>
            <a:r>
              <a:rPr lang="fr-CH" sz="1600" dirty="0"/>
              <a:t>w</a:t>
            </a:r>
            <a:r>
              <a:rPr lang="en-CH" sz="1600" dirty="0"/>
              <a:t>e</a:t>
            </a:r>
            <a:r>
              <a:rPr lang="fr-CH" sz="1600" dirty="0"/>
              <a:t>i</a:t>
            </a:r>
            <a:r>
              <a:rPr lang="en-CH" sz="1600" dirty="0" err="1"/>
              <a:t>ghted</a:t>
            </a:r>
            <a:r>
              <a:rPr lang="en-CH" sz="1600" dirty="0"/>
              <a:t> averages)</a:t>
            </a:r>
            <a:endParaRPr lang="fr-CH" sz="16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427EF2D-DEDF-4642-A9E5-217A817FBA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16" y="1191873"/>
            <a:ext cx="8051187" cy="53674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A7E990-131E-4487-A2AB-8D85EF01474B}"/>
              </a:ext>
            </a:extLst>
          </p:cNvPr>
          <p:cNvSpPr txBox="1"/>
          <p:nvPr/>
        </p:nvSpPr>
        <p:spPr>
          <a:xfrm>
            <a:off x="9585434" y="1469344"/>
            <a:ext cx="2301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N</a:t>
            </a:r>
            <a:r>
              <a:rPr lang="en-CH" dirty="0"/>
              <a:t>u</a:t>
            </a:r>
            <a:r>
              <a:rPr lang="fr-CH" dirty="0"/>
              <a:t>m</a:t>
            </a:r>
            <a:r>
              <a:rPr lang="en-CH" dirty="0"/>
              <a:t>b</a:t>
            </a:r>
            <a:r>
              <a:rPr lang="fr-CH" dirty="0"/>
              <a:t>e</a:t>
            </a:r>
            <a:r>
              <a:rPr lang="en-CH" dirty="0"/>
              <a:t>r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c</a:t>
            </a:r>
            <a:r>
              <a:rPr lang="en-CH" dirty="0"/>
              <a:t>o</a:t>
            </a:r>
            <a:r>
              <a:rPr lang="fr-CH" dirty="0"/>
              <a:t>u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r</a:t>
            </a:r>
            <a:r>
              <a:rPr lang="fr-CH" dirty="0"/>
              <a:t>i</a:t>
            </a:r>
            <a:r>
              <a:rPr lang="en-CH" dirty="0"/>
              <a:t>e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p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fr-CH" dirty="0"/>
              <a:t>r</a:t>
            </a:r>
            <a:r>
              <a:rPr lang="en-CH" dirty="0" err="1"/>
              <a:t>egion</a:t>
            </a:r>
            <a:endParaRPr lang="fr-CH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11B689-E255-4CFA-8283-117F97F49FC9}"/>
              </a:ext>
            </a:extLst>
          </p:cNvPr>
          <p:cNvSpPr txBox="1"/>
          <p:nvPr/>
        </p:nvSpPr>
        <p:spPr>
          <a:xfrm>
            <a:off x="10140382" y="2402665"/>
            <a:ext cx="153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A</a:t>
            </a:r>
            <a:r>
              <a:rPr lang="fr-CH" dirty="0"/>
              <a:t>f</a:t>
            </a:r>
            <a:r>
              <a:rPr lang="en-CH" dirty="0"/>
              <a:t>r</a:t>
            </a:r>
            <a:r>
              <a:rPr lang="fr-CH" dirty="0"/>
              <a:t>i</a:t>
            </a:r>
            <a:r>
              <a:rPr lang="en-CH" dirty="0"/>
              <a:t>c</a:t>
            </a:r>
            <a:r>
              <a:rPr lang="fr-CH" dirty="0"/>
              <a:t>a</a:t>
            </a:r>
            <a:r>
              <a:rPr lang="en-CH" dirty="0"/>
              <a:t> (51)</a:t>
            </a:r>
          </a:p>
          <a:p>
            <a:r>
              <a:rPr lang="en-CH" dirty="0"/>
              <a:t>Americas (31)</a:t>
            </a:r>
          </a:p>
          <a:p>
            <a:r>
              <a:rPr lang="en-CH" dirty="0"/>
              <a:t>Asia (47)</a:t>
            </a:r>
          </a:p>
          <a:p>
            <a:r>
              <a:rPr lang="en-CH" dirty="0"/>
              <a:t>Europe (43)</a:t>
            </a:r>
          </a:p>
          <a:p>
            <a:r>
              <a:rPr lang="en-CH" dirty="0"/>
              <a:t>Oceania (8)</a:t>
            </a:r>
            <a:endParaRPr lang="fr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5BC84-07CE-43C1-99B6-37E901E90489}"/>
              </a:ext>
            </a:extLst>
          </p:cNvPr>
          <p:cNvSpPr txBox="1"/>
          <p:nvPr/>
        </p:nvSpPr>
        <p:spPr>
          <a:xfrm>
            <a:off x="7989964" y="4206240"/>
            <a:ext cx="3537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D</a:t>
            </a:r>
            <a:r>
              <a:rPr lang="en-CH" dirty="0"/>
              <a:t>o</a:t>
            </a:r>
            <a:r>
              <a:rPr lang="fr-CH" dirty="0"/>
              <a:t>w</a:t>
            </a:r>
            <a:r>
              <a:rPr lang="en-CH" dirty="0" err="1"/>
              <a:t>nward</a:t>
            </a:r>
            <a:r>
              <a:rPr lang="en-CH" dirty="0"/>
              <a:t> trend </a:t>
            </a:r>
            <a:r>
              <a:rPr lang="fr-CH" dirty="0"/>
              <a:t>f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 </a:t>
            </a:r>
            <a:r>
              <a:rPr lang="fr-CH" dirty="0"/>
              <a:t>C</a:t>
            </a:r>
            <a:r>
              <a:rPr lang="en-CH" dirty="0"/>
              <a:t>O2</a:t>
            </a:r>
            <a:r>
              <a:rPr lang="fr-CH" dirty="0"/>
              <a:t>e</a:t>
            </a:r>
            <a:r>
              <a:rPr lang="en-CH" dirty="0"/>
              <a:t>(</a:t>
            </a:r>
            <a:r>
              <a:rPr lang="fr-CH" dirty="0"/>
              <a:t>n</a:t>
            </a:r>
            <a:r>
              <a:rPr lang="en-CH" dirty="0"/>
              <a:t>o</a:t>
            </a:r>
            <a:r>
              <a:rPr lang="fr-CH" dirty="0"/>
              <a:t>t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l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G</a:t>
            </a:r>
            <a:r>
              <a:rPr lang="en-CH" dirty="0"/>
              <a:t>s)  across </a:t>
            </a:r>
            <a:r>
              <a:rPr lang="fr-CH" dirty="0"/>
              <a:t>a</a:t>
            </a:r>
            <a:r>
              <a:rPr lang="en-CH" dirty="0"/>
              <a:t>l</a:t>
            </a:r>
            <a:r>
              <a:rPr lang="fr-CH" dirty="0"/>
              <a:t>l</a:t>
            </a:r>
            <a:r>
              <a:rPr lang="en-CH" dirty="0"/>
              <a:t> regions.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M</a:t>
            </a:r>
            <a:r>
              <a:rPr lang="en-CH" dirty="0"/>
              <a:t>u</a:t>
            </a:r>
            <a:r>
              <a:rPr lang="fr-CH" dirty="0"/>
              <a:t>c</a:t>
            </a:r>
            <a:r>
              <a:rPr lang="en-CH" dirty="0"/>
              <a:t>h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e</a:t>
            </a:r>
            <a:r>
              <a:rPr lang="en-CH" dirty="0"/>
              <a:t>r 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n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t</a:t>
            </a:r>
            <a:r>
              <a:rPr lang="fr-CH" dirty="0"/>
              <a:t>y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/>
              <a:t>f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c</a:t>
            </a:r>
            <a:r>
              <a:rPr lang="en-CH" dirty="0"/>
              <a:t>a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Higher indirect intensity in Asia than Africa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773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C823E-C85E-4B1A-9576-C0880DB7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87"/>
            <a:ext cx="7927428" cy="517469"/>
          </a:xfrm>
        </p:spPr>
        <p:txBody>
          <a:bodyPr>
            <a:normAutofit/>
          </a:bodyPr>
          <a:lstStyle/>
          <a:p>
            <a:pPr algn="ctr"/>
            <a:r>
              <a:rPr lang="en-CH" sz="2800" dirty="0"/>
              <a:t>De</a:t>
            </a:r>
            <a:r>
              <a:rPr lang="fr-CH" sz="2800" dirty="0"/>
              <a:t>c</a:t>
            </a:r>
            <a:r>
              <a:rPr lang="en-CH" sz="2800" dirty="0"/>
              <a:t>o</a:t>
            </a:r>
            <a:r>
              <a:rPr lang="fr-CH" sz="2800" dirty="0"/>
              <a:t>u</a:t>
            </a:r>
            <a:r>
              <a:rPr lang="en-CH" sz="2800" dirty="0"/>
              <a:t>p</a:t>
            </a:r>
            <a:r>
              <a:rPr lang="fr-CH" sz="2800" dirty="0"/>
              <a:t>l</a:t>
            </a:r>
            <a:r>
              <a:rPr lang="en-CH" sz="2800" dirty="0"/>
              <a:t>i</a:t>
            </a:r>
            <a:r>
              <a:rPr lang="fr-CH" sz="2800" dirty="0"/>
              <a:t>n</a:t>
            </a:r>
            <a:r>
              <a:rPr lang="en-CH" sz="2800" dirty="0"/>
              <a:t>g? (countries below 45 line)</a:t>
            </a:r>
            <a:endParaRPr lang="fr-CH" sz="28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7D0BA40-7178-614B-BEC2-5DEB1B877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45" y="3760070"/>
            <a:ext cx="4336464" cy="28909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960AB3E-5D24-CC40-A013-D41626C4E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917" y="3790079"/>
            <a:ext cx="4246432" cy="283095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0BAE76B-2040-0845-A30D-0A196D84E5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97" y="612257"/>
            <a:ext cx="4092831" cy="2728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44F8AFD-FF40-7B4E-8B81-3285A06AA1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907" y="666847"/>
            <a:ext cx="3914805" cy="2609870"/>
          </a:xfrm>
          <a:prstGeom prst="rect">
            <a:avLst/>
          </a:prstGeom>
        </p:spPr>
      </p:pic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E767F7B-9CA9-6A41-BE1C-07B944935FEF}"/>
              </a:ext>
            </a:extLst>
          </p:cNvPr>
          <p:cNvCxnSpPr>
            <a:cxnSpLocks/>
          </p:cNvCxnSpPr>
          <p:nvPr/>
        </p:nvCxnSpPr>
        <p:spPr>
          <a:xfrm>
            <a:off x="516835" y="3521436"/>
            <a:ext cx="11022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9B65C7BB-D91B-054D-A0D5-4ECA09935B33}"/>
              </a:ext>
            </a:extLst>
          </p:cNvPr>
          <p:cNvSpPr txBox="1"/>
          <p:nvPr/>
        </p:nvSpPr>
        <p:spPr>
          <a:xfrm rot="16200000">
            <a:off x="140" y="1808922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Africa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9E5DAD-E832-DD49-8884-E5138CAFB45D}"/>
              </a:ext>
            </a:extLst>
          </p:cNvPr>
          <p:cNvSpPr txBox="1"/>
          <p:nvPr/>
        </p:nvSpPr>
        <p:spPr>
          <a:xfrm rot="16200000">
            <a:off x="179676" y="5073131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Asia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D71230-320A-49B2-A5CF-76155697D612}"/>
              </a:ext>
            </a:extLst>
          </p:cNvPr>
          <p:cNvSpPr txBox="1"/>
          <p:nvPr/>
        </p:nvSpPr>
        <p:spPr>
          <a:xfrm>
            <a:off x="9270124" y="523415"/>
            <a:ext cx="231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V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c</a:t>
            </a:r>
            <a:r>
              <a:rPr lang="en-CH" dirty="0"/>
              <a:t>a</a:t>
            </a:r>
            <a:r>
              <a:rPr lang="fr-CH" dirty="0"/>
              <a:t>l</a:t>
            </a:r>
            <a:r>
              <a:rPr lang="en-CH" dirty="0"/>
              <a:t> </a:t>
            </a:r>
            <a:r>
              <a:rPr lang="fr-CH" dirty="0"/>
              <a:t>a</a:t>
            </a:r>
            <a:r>
              <a:rPr lang="en-CH" dirty="0"/>
              <a:t>n</a:t>
            </a:r>
            <a:r>
              <a:rPr lang="fr-CH" dirty="0"/>
              <a:t>d</a:t>
            </a:r>
            <a:r>
              <a:rPr lang="en-CH" dirty="0"/>
              <a:t> </a:t>
            </a:r>
            <a:r>
              <a:rPr lang="fr-CH" dirty="0"/>
              <a:t>h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z</a:t>
            </a:r>
            <a:r>
              <a:rPr lang="en-CH" dirty="0"/>
              <a:t>o</a:t>
            </a:r>
            <a:r>
              <a:rPr lang="fr-CH" dirty="0"/>
              <a:t>n</a:t>
            </a:r>
            <a:r>
              <a:rPr lang="en-CH" dirty="0" err="1"/>
              <a:t>tal</a:t>
            </a:r>
            <a:r>
              <a:rPr lang="en-CH" dirty="0"/>
              <a:t> </a:t>
            </a:r>
            <a:r>
              <a:rPr lang="fr-CH" dirty="0"/>
              <a:t>l</a:t>
            </a:r>
            <a:r>
              <a:rPr lang="en-CH" dirty="0"/>
              <a:t>i</a:t>
            </a:r>
            <a:r>
              <a:rPr lang="fr-CH" dirty="0"/>
              <a:t>n</a:t>
            </a:r>
            <a:r>
              <a:rPr lang="en-CH" dirty="0"/>
              <a:t>es </a:t>
            </a:r>
            <a:r>
              <a:rPr lang="fr-CH" dirty="0"/>
              <a:t>s</a:t>
            </a:r>
            <a:r>
              <a:rPr lang="en-CH" dirty="0"/>
              <a:t>h</a:t>
            </a:r>
            <a:r>
              <a:rPr lang="fr-CH" dirty="0"/>
              <a:t>o</a:t>
            </a:r>
            <a:r>
              <a:rPr lang="en-CH" dirty="0"/>
              <a:t>w </a:t>
            </a:r>
            <a:r>
              <a:rPr lang="fr-CH" dirty="0"/>
              <a:t>a</a:t>
            </a:r>
            <a:r>
              <a:rPr lang="en-CH" dirty="0"/>
              <a:t>v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g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g</a:t>
            </a:r>
            <a:r>
              <a:rPr lang="en-CH" dirty="0"/>
              <a:t>r</a:t>
            </a:r>
            <a:r>
              <a:rPr lang="fr-CH" dirty="0"/>
              <a:t>o</a:t>
            </a:r>
            <a:r>
              <a:rPr lang="en-CH" dirty="0"/>
              <a:t>w</a:t>
            </a:r>
            <a:r>
              <a:rPr lang="fr-CH" dirty="0"/>
              <a:t>t</a:t>
            </a:r>
            <a:r>
              <a:rPr lang="en-CH" dirty="0"/>
              <a:t>h </a:t>
            </a:r>
            <a:r>
              <a:rPr lang="fr-CH" dirty="0"/>
              <a:t>r</a:t>
            </a:r>
            <a:r>
              <a:rPr lang="en-CH" dirty="0"/>
              <a:t>a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2A6A6B-0A2F-41A8-BDD3-1DA4F67BEC08}"/>
              </a:ext>
            </a:extLst>
          </p:cNvPr>
          <p:cNvSpPr txBox="1"/>
          <p:nvPr/>
        </p:nvSpPr>
        <p:spPr>
          <a:xfrm>
            <a:off x="9112469" y="1715287"/>
            <a:ext cx="2786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</a:t>
            </a:r>
            <a:r>
              <a:rPr lang="en-CH" dirty="0" err="1"/>
              <a:t>ecoupl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g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 err="1"/>
              <a:t>frica</a:t>
            </a:r>
            <a:r>
              <a:rPr lang="en-CH" dirty="0"/>
              <a:t> in second p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i</a:t>
            </a:r>
            <a:r>
              <a:rPr lang="en-CH" dirty="0"/>
              <a:t>o</a:t>
            </a:r>
            <a:r>
              <a:rPr lang="fr-CH" dirty="0"/>
              <a:t>d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L</a:t>
            </a:r>
            <a:r>
              <a:rPr lang="en-CH" dirty="0"/>
              <a:t>a</a:t>
            </a:r>
            <a:r>
              <a:rPr lang="fr-CH" dirty="0"/>
              <a:t>r</a:t>
            </a:r>
            <a:r>
              <a:rPr lang="en-CH" dirty="0"/>
              <a:t>g</a:t>
            </a:r>
            <a:r>
              <a:rPr lang="fr-CH" dirty="0"/>
              <a:t>e</a:t>
            </a:r>
            <a:r>
              <a:rPr lang="en-CH" dirty="0"/>
              <a:t>r number of countries below 45</a:t>
            </a:r>
            <a:r>
              <a:rPr lang="en-CH" baseline="30000" dirty="0"/>
              <a:t>0</a:t>
            </a:r>
            <a:r>
              <a:rPr lang="en-CH" dirty="0"/>
              <a:t> line</a:t>
            </a:r>
            <a:endParaRPr lang="fr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9AFD2-323E-4AED-A2EE-A99B4E708020}"/>
              </a:ext>
            </a:extLst>
          </p:cNvPr>
          <p:cNvSpPr txBox="1"/>
          <p:nvPr/>
        </p:nvSpPr>
        <p:spPr>
          <a:xfrm>
            <a:off x="9642190" y="4023361"/>
            <a:ext cx="23963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D</a:t>
            </a:r>
            <a:r>
              <a:rPr lang="fr-CH" dirty="0"/>
              <a:t>e</a:t>
            </a:r>
            <a:r>
              <a:rPr lang="en-CH" dirty="0"/>
              <a:t>c</a:t>
            </a:r>
            <a:r>
              <a:rPr lang="fr-CH" dirty="0"/>
              <a:t>o</a:t>
            </a:r>
            <a:r>
              <a:rPr lang="en-CH" dirty="0"/>
              <a:t>u</a:t>
            </a:r>
            <a:r>
              <a:rPr lang="fr-CH" dirty="0"/>
              <a:t>p</a:t>
            </a:r>
            <a:r>
              <a:rPr lang="en-CH" dirty="0"/>
              <a:t>l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g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a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b</a:t>
            </a:r>
            <a:r>
              <a:rPr lang="en-CH" dirty="0"/>
              <a:t>o</a:t>
            </a:r>
            <a:r>
              <a:rPr lang="fr-CH" dirty="0"/>
              <a:t>t</a:t>
            </a:r>
            <a:r>
              <a:rPr lang="en-CH" dirty="0"/>
              <a:t>h </a:t>
            </a:r>
            <a:r>
              <a:rPr lang="fr-CH" dirty="0"/>
              <a:t>p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o</a:t>
            </a:r>
            <a:r>
              <a:rPr lang="en-CH" dirty="0"/>
              <a:t>d</a:t>
            </a:r>
            <a:r>
              <a:rPr lang="fr-CH" dirty="0"/>
              <a:t>s</a:t>
            </a:r>
            <a:r>
              <a:rPr lang="en-CH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/>
              <a:t>v</a:t>
            </a:r>
            <a:r>
              <a:rPr lang="fr-CH" dirty="0"/>
              <a:t>e</a:t>
            </a:r>
            <a:r>
              <a:rPr lang="en-CH" dirty="0"/>
              <a:t>r</a:t>
            </a:r>
            <a:r>
              <a:rPr lang="fr-CH" dirty="0"/>
              <a:t>a</a:t>
            </a:r>
            <a:r>
              <a:rPr lang="en-CH" dirty="0"/>
              <a:t>g</a:t>
            </a:r>
            <a:r>
              <a:rPr lang="fr-CH" dirty="0"/>
              <a:t>e</a:t>
            </a:r>
            <a:r>
              <a:rPr lang="en-CH" dirty="0"/>
              <a:t> (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r</a:t>
            </a:r>
            <a:r>
              <a:rPr lang="en-CH" dirty="0"/>
              <a:t>s</a:t>
            </a:r>
            <a:r>
              <a:rPr lang="fr-CH" dirty="0"/>
              <a:t>e</a:t>
            </a:r>
            <a:r>
              <a:rPr lang="en-CH" dirty="0"/>
              <a:t>c</a:t>
            </a:r>
            <a:r>
              <a:rPr lang="fr-CH" dirty="0"/>
              <a:t>t</a:t>
            </a:r>
            <a:r>
              <a:rPr lang="en-CH" dirty="0"/>
              <a:t>i</a:t>
            </a:r>
            <a:r>
              <a:rPr lang="fr-CH" dirty="0"/>
              <a:t>o</a:t>
            </a:r>
            <a:r>
              <a:rPr lang="en-CH" dirty="0"/>
              <a:t>n </a:t>
            </a:r>
            <a:r>
              <a:rPr lang="fr-CH" dirty="0"/>
              <a:t>b</a:t>
            </a:r>
            <a:r>
              <a:rPr lang="en-CH" dirty="0"/>
              <a:t>e</a:t>
            </a:r>
            <a:r>
              <a:rPr lang="fr-CH" dirty="0"/>
              <a:t>l</a:t>
            </a:r>
            <a:r>
              <a:rPr lang="en-CH" dirty="0"/>
              <a:t>o</a:t>
            </a:r>
            <a:r>
              <a:rPr lang="fr-CH" dirty="0"/>
              <a:t>w</a:t>
            </a:r>
            <a:r>
              <a:rPr lang="en-CH" dirty="0"/>
              <a:t> 45</a:t>
            </a:r>
            <a:r>
              <a:rPr lang="en-CH" baseline="30000" dirty="0"/>
              <a:t>0</a:t>
            </a:r>
            <a:r>
              <a:rPr lang="en-CH" dirty="0"/>
              <a:t> </a:t>
            </a:r>
            <a:r>
              <a:rPr lang="fr-CH" dirty="0"/>
              <a:t>l</a:t>
            </a:r>
            <a:r>
              <a:rPr lang="en-CH" dirty="0"/>
              <a:t>i</a:t>
            </a:r>
            <a:r>
              <a:rPr lang="fr-CH" dirty="0"/>
              <a:t>n</a:t>
            </a:r>
            <a:r>
              <a:rPr lang="en-CH" dirty="0"/>
              <a:t>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Number of countries below 45</a:t>
            </a:r>
            <a:r>
              <a:rPr lang="en-CH" baseline="30000" dirty="0"/>
              <a:t>0</a:t>
            </a:r>
            <a:r>
              <a:rPr lang="en-CH" dirty="0"/>
              <a:t> line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5102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AB35-C607-433F-87AA-521FF266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48" y="87652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n-CH" sz="3600" dirty="0"/>
              <a:t>U</a:t>
            </a:r>
            <a:r>
              <a:rPr lang="fr-CH" sz="3600" dirty="0"/>
              <a:t>p</a:t>
            </a:r>
            <a:r>
              <a:rPr lang="en-CH" sz="3600" dirty="0"/>
              <a:t>s</a:t>
            </a:r>
            <a:r>
              <a:rPr lang="fr-CH" sz="3600" dirty="0"/>
              <a:t>t</a:t>
            </a:r>
            <a:r>
              <a:rPr lang="en-CH" sz="3600" dirty="0"/>
              <a:t>r</a:t>
            </a:r>
            <a:r>
              <a:rPr lang="fr-CH" sz="3600" dirty="0"/>
              <a:t>e</a:t>
            </a:r>
            <a:r>
              <a:rPr lang="en-CH" sz="3600" dirty="0"/>
              <a:t>a</a:t>
            </a:r>
            <a:r>
              <a:rPr lang="fr-CH" sz="3600" dirty="0"/>
              <a:t>m</a:t>
            </a:r>
            <a:r>
              <a:rPr lang="en-CH" sz="3600" dirty="0"/>
              <a:t>n</a:t>
            </a:r>
            <a:r>
              <a:rPr lang="fr-CH" sz="3600" dirty="0"/>
              <a:t>e</a:t>
            </a:r>
            <a:r>
              <a:rPr lang="en-CH" sz="3600" dirty="0"/>
              <a:t>s</a:t>
            </a:r>
            <a:r>
              <a:rPr lang="fr-CH" sz="3600" dirty="0"/>
              <a:t>s</a:t>
            </a:r>
            <a:r>
              <a:rPr lang="en-CH" sz="3600" dirty="0"/>
              <a:t>/</a:t>
            </a:r>
            <a:r>
              <a:rPr lang="fr-CH" sz="3600" dirty="0"/>
              <a:t>D</a:t>
            </a:r>
            <a:r>
              <a:rPr lang="en-CH" sz="3600" dirty="0"/>
              <a:t>o</a:t>
            </a:r>
            <a:r>
              <a:rPr lang="fr-CH" sz="3600" dirty="0"/>
              <a:t>w</a:t>
            </a:r>
            <a:r>
              <a:rPr lang="en-CH" sz="3600" dirty="0"/>
              <a:t>n</a:t>
            </a:r>
            <a:r>
              <a:rPr lang="fr-CH" sz="3600" dirty="0"/>
              <a:t>s</a:t>
            </a:r>
            <a:r>
              <a:rPr lang="en-CH" sz="3600" dirty="0"/>
              <a:t>t</a:t>
            </a:r>
            <a:r>
              <a:rPr lang="fr-CH" sz="3600" dirty="0"/>
              <a:t>r</a:t>
            </a:r>
            <a:r>
              <a:rPr lang="en-CH" sz="3600" dirty="0"/>
              <a:t>e</a:t>
            </a:r>
            <a:r>
              <a:rPr lang="fr-CH" sz="3600" dirty="0"/>
              <a:t>a</a:t>
            </a:r>
            <a:r>
              <a:rPr lang="en-CH" sz="3600" dirty="0"/>
              <a:t>m</a:t>
            </a:r>
            <a:r>
              <a:rPr lang="fr-CH" sz="3600" dirty="0"/>
              <a:t>n</a:t>
            </a:r>
            <a:r>
              <a:rPr lang="en-CH" sz="3600" dirty="0"/>
              <a:t>e</a:t>
            </a:r>
            <a:r>
              <a:rPr lang="fr-CH" sz="3600" dirty="0"/>
              <a:t>s</a:t>
            </a:r>
            <a:r>
              <a:rPr lang="en-CH" sz="3600" dirty="0"/>
              <a:t>s</a:t>
            </a:r>
            <a:br>
              <a:rPr lang="en-CH" dirty="0"/>
            </a:br>
            <a:r>
              <a:rPr lang="en-CH" sz="1200" dirty="0"/>
              <a:t>(</a:t>
            </a:r>
            <a:r>
              <a:rPr lang="fr-CH" sz="1200" dirty="0"/>
              <a:t>o</a:t>
            </a:r>
            <a:r>
              <a:rPr lang="en-CH" sz="1200" dirty="0"/>
              <a:t>u</a:t>
            </a:r>
            <a:r>
              <a:rPr lang="fr-CH" sz="1200" dirty="0" err="1"/>
              <a:t>tp</a:t>
            </a:r>
            <a:r>
              <a:rPr lang="en-CH" sz="1200" dirty="0"/>
              <a:t>u</a:t>
            </a:r>
            <a:r>
              <a:rPr lang="fr-CH" sz="1200" dirty="0"/>
              <a:t>t</a:t>
            </a:r>
            <a:r>
              <a:rPr lang="en-CH" sz="1200" dirty="0"/>
              <a:t> </a:t>
            </a:r>
            <a:r>
              <a:rPr lang="fr-CH" sz="1200" dirty="0"/>
              <a:t>w</a:t>
            </a:r>
            <a:r>
              <a:rPr lang="en-CH" sz="1200" dirty="0"/>
              <a:t>e</a:t>
            </a:r>
            <a:r>
              <a:rPr lang="fr-CH" sz="1200" dirty="0"/>
              <a:t>i</a:t>
            </a:r>
            <a:r>
              <a:rPr lang="en-CH" sz="1200" dirty="0"/>
              <a:t>g</a:t>
            </a:r>
            <a:r>
              <a:rPr lang="fr-CH" sz="1200" dirty="0"/>
              <a:t>h</a:t>
            </a:r>
            <a:r>
              <a:rPr lang="en-CH" sz="1200" dirty="0"/>
              <a:t>t</a:t>
            </a:r>
            <a:r>
              <a:rPr lang="fr-CH" sz="1200" dirty="0"/>
              <a:t>e</a:t>
            </a:r>
            <a:r>
              <a:rPr lang="en-CH" sz="1200" dirty="0"/>
              <a:t>d)</a:t>
            </a:r>
            <a:endParaRPr lang="fr-CH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6FBC5-6D89-4B29-A243-81FE264E4482}"/>
              </a:ext>
            </a:extLst>
          </p:cNvPr>
          <p:cNvSpPr txBox="1"/>
          <p:nvPr/>
        </p:nvSpPr>
        <p:spPr>
          <a:xfrm>
            <a:off x="5826936" y="1177333"/>
            <a:ext cx="60224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400" u="sng" dirty="0"/>
              <a:t>U</a:t>
            </a:r>
            <a:r>
              <a:rPr lang="en-CH" sz="1400" u="sng" dirty="0"/>
              <a:t>p</a:t>
            </a:r>
            <a:r>
              <a:rPr lang="fr-CH" sz="1400" u="sng" dirty="0"/>
              <a:t>s</a:t>
            </a:r>
            <a:r>
              <a:rPr lang="en-CH" sz="1400" u="sng" dirty="0"/>
              <a:t>t</a:t>
            </a:r>
            <a:r>
              <a:rPr lang="fr-CH" sz="1400" u="sng" dirty="0"/>
              <a:t>r</a:t>
            </a:r>
            <a:r>
              <a:rPr lang="en-CH" sz="1400" u="sng" dirty="0"/>
              <a:t>e</a:t>
            </a:r>
            <a:r>
              <a:rPr lang="fr-CH" sz="1400" u="sng" dirty="0"/>
              <a:t>a</a:t>
            </a:r>
            <a:r>
              <a:rPr lang="en-CH" sz="1400" u="sng" dirty="0" err="1"/>
              <a:t>mness</a:t>
            </a:r>
            <a:r>
              <a:rPr lang="en-CH" sz="1400" u="sng" dirty="0"/>
              <a:t> (</a:t>
            </a:r>
            <a:r>
              <a:rPr lang="fr-CH" sz="1400" u="sng" dirty="0"/>
              <a:t>U</a:t>
            </a:r>
            <a:r>
              <a:rPr lang="en-CH" sz="1400" u="sng" dirty="0"/>
              <a:t>) </a:t>
            </a:r>
            <a:r>
              <a:rPr lang="en-CH" sz="1400" dirty="0"/>
              <a:t>measures how far </a:t>
            </a:r>
            <a:r>
              <a:rPr lang="fr-CH" sz="1400" dirty="0"/>
              <a:t>d</a:t>
            </a:r>
            <a:r>
              <a:rPr lang="en-CH" sz="1400" dirty="0"/>
              <a:t>i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t </a:t>
            </a:r>
            <a:r>
              <a:rPr lang="fr-CH" sz="1400" dirty="0"/>
              <a:t>p</a:t>
            </a:r>
            <a:r>
              <a:rPr lang="en-CH" sz="1400" dirty="0"/>
              <a:t>l</a:t>
            </a:r>
            <a:r>
              <a:rPr lang="fr-CH" sz="1400" dirty="0"/>
              <a:t>u</a:t>
            </a:r>
            <a:r>
              <a:rPr lang="en-CH" sz="1400" dirty="0"/>
              <a:t>s </a:t>
            </a:r>
            <a:r>
              <a:rPr lang="fr-CH" sz="1400" dirty="0"/>
              <a:t>a</a:t>
            </a:r>
            <a:r>
              <a:rPr lang="en-CH" sz="1400" dirty="0"/>
              <a:t>l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i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t sector sales, </a:t>
            </a:r>
            <a:r>
              <a:rPr lang="fr-CH" sz="1400" dirty="0"/>
              <a:t>Y</a:t>
            </a:r>
            <a:r>
              <a:rPr lang="en-CH" sz="1400" dirty="0"/>
              <a:t>, are from </a:t>
            </a:r>
            <a:r>
              <a:rPr lang="fr-CH" sz="1400" dirty="0"/>
              <a:t>s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t</a:t>
            </a:r>
            <a:r>
              <a:rPr lang="en-CH" sz="1400" dirty="0"/>
              <a:t>o final consumers, </a:t>
            </a:r>
            <a:r>
              <a:rPr lang="fr-CH" sz="1400" dirty="0"/>
              <a:t>F</a:t>
            </a:r>
            <a:r>
              <a:rPr lang="en-CH" sz="1400" dirty="0"/>
              <a:t>. </a:t>
            </a:r>
            <a:r>
              <a:rPr lang="fr-CH" sz="1400" dirty="0"/>
              <a:t>S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r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t</a:t>
            </a:r>
            <a:r>
              <a:rPr lang="en-CH" sz="1400" dirty="0"/>
              <a:t>o 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 err="1"/>
              <a:t>ermediates</a:t>
            </a:r>
            <a:r>
              <a:rPr lang="en-CH" sz="1400" dirty="0"/>
              <a:t>, Z and final, i.e. </a:t>
            </a:r>
            <a:r>
              <a:rPr lang="fr-CH" sz="1400" dirty="0"/>
              <a:t>Y≡</a:t>
            </a:r>
            <a:r>
              <a:rPr lang="en-CH" sz="1400" dirty="0"/>
              <a:t> </a:t>
            </a:r>
            <a:r>
              <a:rPr lang="fr-CH" sz="1400" dirty="0"/>
              <a:t>Z</a:t>
            </a:r>
            <a:r>
              <a:rPr lang="en-CH" sz="1400" dirty="0"/>
              <a:t>+</a:t>
            </a:r>
            <a:r>
              <a:rPr lang="fr-CH" sz="1400" dirty="0"/>
              <a:t>F</a:t>
            </a:r>
            <a:r>
              <a:rPr lang="en-CH" sz="1400" dirty="0"/>
              <a:t>. </a:t>
            </a:r>
            <a:r>
              <a:rPr lang="fr-CH" sz="1400" dirty="0"/>
              <a:t>S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o</a:t>
            </a:r>
            <a:r>
              <a:rPr lang="fr-CH" sz="1400" dirty="0"/>
              <a:t>n</a:t>
            </a:r>
            <a:r>
              <a:rPr lang="en-CH" sz="1400" dirty="0"/>
              <a:t>d </a:t>
            </a:r>
            <a:r>
              <a:rPr lang="fr-CH" sz="1400" dirty="0"/>
              <a:t>r</a:t>
            </a:r>
            <a:r>
              <a:rPr lang="en-CH" sz="1400" dirty="0"/>
              <a:t>o</a:t>
            </a:r>
            <a:r>
              <a:rPr lang="fr-CH" sz="1400" dirty="0"/>
              <a:t>u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t</a:t>
            </a:r>
            <a:r>
              <a:rPr lang="fr-CH" sz="1400" dirty="0"/>
              <a:t>o</a:t>
            </a:r>
            <a:r>
              <a:rPr lang="en-CH" sz="1400" dirty="0"/>
              <a:t> 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e</a:t>
            </a:r>
            <a:r>
              <a:rPr lang="fr-CH" sz="1400" dirty="0"/>
              <a:t>r</a:t>
            </a:r>
            <a:r>
              <a:rPr lang="en-CH" sz="1400" dirty="0"/>
              <a:t>m</a:t>
            </a:r>
            <a:r>
              <a:rPr lang="fr-CH" sz="1400" dirty="0"/>
              <a:t>e</a:t>
            </a:r>
            <a:r>
              <a:rPr lang="en-CH" sz="1400" dirty="0"/>
              <a:t>d</a:t>
            </a:r>
            <a:r>
              <a:rPr lang="fr-CH" sz="1400" dirty="0"/>
              <a:t>i</a:t>
            </a:r>
            <a:r>
              <a:rPr lang="en-CH" sz="1400" dirty="0"/>
              <a:t>a</a:t>
            </a:r>
            <a:r>
              <a:rPr lang="fr-CH" sz="1400" dirty="0"/>
              <a:t>t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(</a:t>
            </a:r>
            <a:r>
              <a:rPr lang="fr-CH" sz="1400" dirty="0"/>
              <a:t>Z</a:t>
            </a:r>
            <a:r>
              <a:rPr lang="en-CH" sz="1400" baseline="30000" dirty="0"/>
              <a:t>2</a:t>
            </a:r>
            <a:r>
              <a:rPr lang="en-CH" sz="1400" dirty="0"/>
              <a:t>)</a:t>
            </a:r>
            <a:r>
              <a:rPr lang="fr-CH" sz="1400" dirty="0"/>
              <a:t>f</a:t>
            </a:r>
            <a:r>
              <a:rPr lang="en-CH" sz="1400" dirty="0"/>
              <a:t>r</a:t>
            </a:r>
            <a:r>
              <a:rPr lang="fr-CH" sz="1400" dirty="0"/>
              <a:t>o</a:t>
            </a:r>
            <a:r>
              <a:rPr lang="en-CH" sz="1400" dirty="0"/>
              <a:t>m </a:t>
            </a:r>
            <a:r>
              <a:rPr lang="fr-CH" sz="1400" dirty="0"/>
              <a:t>f</a:t>
            </a:r>
            <a:r>
              <a:rPr lang="en-CH" sz="1400" dirty="0"/>
              <a:t>i</a:t>
            </a:r>
            <a:r>
              <a:rPr lang="fr-CH" sz="1400" dirty="0"/>
              <a:t>r</a:t>
            </a:r>
            <a:r>
              <a:rPr lang="en-CH" sz="1400" dirty="0"/>
              <a:t>s</a:t>
            </a:r>
            <a:r>
              <a:rPr lang="fr-CH" sz="1400" dirty="0"/>
              <a:t>t</a:t>
            </a:r>
            <a:r>
              <a:rPr lang="en-CH" sz="1400" dirty="0"/>
              <a:t>-round 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e</a:t>
            </a:r>
            <a:r>
              <a:rPr lang="fr-CH" sz="1400" dirty="0"/>
              <a:t>r</a:t>
            </a:r>
            <a:r>
              <a:rPr lang="en-CH" sz="1400" dirty="0"/>
              <a:t>m</a:t>
            </a:r>
            <a:r>
              <a:rPr lang="fr-CH" sz="1400" dirty="0"/>
              <a:t>e</a:t>
            </a:r>
            <a:r>
              <a:rPr lang="en-CH" sz="1400" dirty="0"/>
              <a:t>d</a:t>
            </a:r>
            <a:r>
              <a:rPr lang="fr-CH" sz="1400" dirty="0"/>
              <a:t>i</a:t>
            </a:r>
            <a:r>
              <a:rPr lang="en-CH" sz="1400" dirty="0"/>
              <a:t>a</a:t>
            </a:r>
            <a:r>
              <a:rPr lang="fr-CH" sz="1400" dirty="0"/>
              <a:t>t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production. </a:t>
            </a:r>
            <a:r>
              <a:rPr lang="fr-CH" sz="1400" dirty="0"/>
              <a:t>U</a:t>
            </a:r>
            <a:r>
              <a:rPr lang="en-CH" sz="1400" dirty="0"/>
              <a:t> </a:t>
            </a:r>
            <a:r>
              <a:rPr lang="fr-CH" sz="1400" dirty="0"/>
              <a:t>m</a:t>
            </a:r>
            <a:r>
              <a:rPr lang="en-CH" sz="1400" dirty="0"/>
              <a:t>e</a:t>
            </a:r>
            <a:r>
              <a:rPr lang="fr-CH" sz="1400" dirty="0"/>
              <a:t>a</a:t>
            </a:r>
            <a:r>
              <a:rPr lang="en-CH" sz="1400" dirty="0"/>
              <a:t>s</a:t>
            </a:r>
            <a:r>
              <a:rPr lang="fr-CH" sz="1400" dirty="0"/>
              <a:t>u</a:t>
            </a:r>
            <a:r>
              <a:rPr lang="en-CH" sz="1400" dirty="0"/>
              <a:t>r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i</a:t>
            </a:r>
            <a:r>
              <a:rPr lang="en-CH" sz="1400" dirty="0"/>
              <a:t>s 1+ </a:t>
            </a:r>
            <a:r>
              <a:rPr lang="fr-CH" sz="1400" dirty="0"/>
              <a:t>o</a:t>
            </a:r>
            <a:r>
              <a:rPr lang="en-CH" sz="1400" dirty="0"/>
              <a:t>u</a:t>
            </a:r>
            <a:r>
              <a:rPr lang="fr-CH" sz="1400" dirty="0"/>
              <a:t>t</a:t>
            </a:r>
            <a:r>
              <a:rPr lang="en-CH" sz="1400" dirty="0"/>
              <a:t>p</a:t>
            </a:r>
            <a:r>
              <a:rPr lang="fr-CH" sz="1400" dirty="0"/>
              <a:t>u</a:t>
            </a:r>
            <a:r>
              <a:rPr lang="en-CH" sz="1400" dirty="0"/>
              <a:t>t </a:t>
            </a:r>
            <a:r>
              <a:rPr lang="fr-CH" sz="1400" dirty="0"/>
              <a:t>w</a:t>
            </a:r>
            <a:r>
              <a:rPr lang="en-CH" sz="1400" dirty="0"/>
              <a:t>e</a:t>
            </a:r>
            <a:r>
              <a:rPr lang="fr-CH" sz="1400" dirty="0"/>
              <a:t>i</a:t>
            </a:r>
            <a:r>
              <a:rPr lang="en-CH" sz="1400" dirty="0"/>
              <a:t>g</a:t>
            </a:r>
            <a:r>
              <a:rPr lang="fr-CH" sz="1400" dirty="0"/>
              <a:t>h</a:t>
            </a:r>
            <a:r>
              <a:rPr lang="en-CH" sz="1400" dirty="0"/>
              <a:t>t</a:t>
            </a:r>
            <a:r>
              <a:rPr lang="fr-CH" sz="1400" dirty="0"/>
              <a:t>e</a:t>
            </a:r>
            <a:r>
              <a:rPr lang="en-CH" sz="1400" dirty="0"/>
              <a:t>d </a:t>
            </a:r>
            <a:r>
              <a:rPr lang="fr-CH" sz="1400" dirty="0"/>
              <a:t>s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t</a:t>
            </a:r>
            <a:r>
              <a:rPr lang="en-CH" sz="1400" dirty="0"/>
              <a:t>o other (</a:t>
            </a:r>
            <a:r>
              <a:rPr lang="fr-CH" sz="1400" dirty="0"/>
              <a:t>d</a:t>
            </a:r>
            <a:r>
              <a:rPr lang="en-CH" sz="1400" dirty="0"/>
              <a:t>o</a:t>
            </a:r>
            <a:r>
              <a:rPr lang="fr-CH" sz="1400" dirty="0"/>
              <a:t>w</a:t>
            </a:r>
            <a:r>
              <a:rPr lang="en-CH" sz="1400" dirty="0"/>
              <a:t>n</a:t>
            </a:r>
            <a:r>
              <a:rPr lang="fr-CH" sz="1400" dirty="0"/>
              <a:t>s</a:t>
            </a:r>
            <a:r>
              <a:rPr lang="en-CH" sz="1400" dirty="0"/>
              <a:t>t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a</a:t>
            </a:r>
            <a:r>
              <a:rPr lang="en-CH" sz="1400" dirty="0"/>
              <a:t>m) sectors  U≥1</a:t>
            </a:r>
          </a:p>
          <a:p>
            <a:r>
              <a:rPr lang="fr-CH" sz="1400" dirty="0"/>
              <a:t>U</a:t>
            </a:r>
            <a:r>
              <a:rPr lang="en-CH" sz="1400" dirty="0"/>
              <a:t>=1+F/</a:t>
            </a:r>
            <a:r>
              <a:rPr lang="fr-CH" sz="1400" dirty="0"/>
              <a:t>Y</a:t>
            </a:r>
            <a:r>
              <a:rPr lang="en-CH" sz="1400" dirty="0"/>
              <a:t> +2</a:t>
            </a:r>
            <a:r>
              <a:rPr lang="fr-CH" sz="1400" dirty="0"/>
              <a:t>x</a:t>
            </a:r>
            <a:r>
              <a:rPr lang="en-CH" sz="1400" dirty="0"/>
              <a:t>(</a:t>
            </a:r>
            <a:r>
              <a:rPr lang="fr-CH" sz="1400" dirty="0"/>
              <a:t>Z</a:t>
            </a:r>
            <a:r>
              <a:rPr lang="en-CH" sz="1400" baseline="30000" dirty="0"/>
              <a:t>1</a:t>
            </a:r>
            <a:r>
              <a:rPr lang="en-CH" sz="1400" dirty="0"/>
              <a:t>/</a:t>
            </a:r>
            <a:r>
              <a:rPr lang="fr-CH" sz="1400" dirty="0"/>
              <a:t>Y</a:t>
            </a:r>
            <a:r>
              <a:rPr lang="en-CH" sz="1400" dirty="0"/>
              <a:t> )+3</a:t>
            </a:r>
            <a:r>
              <a:rPr lang="fr-CH" sz="1400" dirty="0"/>
              <a:t>x</a:t>
            </a:r>
            <a:r>
              <a:rPr lang="en-CH" sz="1400" dirty="0"/>
              <a:t> (</a:t>
            </a:r>
            <a:r>
              <a:rPr lang="fr-CH" sz="1400" dirty="0"/>
              <a:t>Z</a:t>
            </a:r>
            <a:r>
              <a:rPr lang="en-CH" sz="1400" baseline="30000" dirty="0"/>
              <a:t>2</a:t>
            </a:r>
            <a:r>
              <a:rPr lang="en-CH" sz="1400" dirty="0"/>
              <a:t>/</a:t>
            </a:r>
            <a:r>
              <a:rPr lang="fr-CH" sz="1400" dirty="0"/>
              <a:t>Y</a:t>
            </a:r>
            <a:r>
              <a:rPr lang="en-CH" sz="1400" dirty="0"/>
              <a:t>) +....  (1)</a:t>
            </a:r>
          </a:p>
          <a:p>
            <a:r>
              <a:rPr lang="fr-CH" sz="1400" dirty="0"/>
              <a:t>S</a:t>
            </a:r>
            <a:r>
              <a:rPr lang="en-CH" sz="1400" dirty="0"/>
              <a:t>e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e</a:t>
            </a:r>
            <a:r>
              <a:rPr lang="en-CH" sz="1400" dirty="0"/>
              <a:t>q</a:t>
            </a:r>
            <a:r>
              <a:rPr lang="fr-CH" sz="1400" dirty="0"/>
              <a:t>u</a:t>
            </a:r>
            <a:r>
              <a:rPr lang="en-CH" sz="1400" dirty="0"/>
              <a:t>a</a:t>
            </a:r>
            <a:r>
              <a:rPr lang="fr-CH" sz="1400" dirty="0"/>
              <a:t>t</a:t>
            </a:r>
            <a:r>
              <a:rPr lang="en-CH" sz="1400" dirty="0"/>
              <a:t>i</a:t>
            </a:r>
            <a:r>
              <a:rPr lang="fr-CH" sz="1400" dirty="0"/>
              <a:t>o</a:t>
            </a:r>
            <a:r>
              <a:rPr lang="en-CH" sz="1400" dirty="0"/>
              <a:t>n (5) </a:t>
            </a:r>
            <a:r>
              <a:rPr lang="fr-CH" sz="1400" dirty="0"/>
              <a:t>i</a:t>
            </a:r>
            <a:r>
              <a:rPr lang="en-CH" sz="1400" dirty="0"/>
              <a:t>n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a</a:t>
            </a:r>
            <a:r>
              <a:rPr lang="en-CH" sz="1400" dirty="0"/>
              <a:t>s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C</a:t>
            </a:r>
            <a:r>
              <a:rPr lang="en-CH" sz="1400" dirty="0"/>
              <a:t>h</a:t>
            </a:r>
            <a:r>
              <a:rPr lang="fr-CH" sz="1400" dirty="0"/>
              <a:t>o</a:t>
            </a:r>
            <a:r>
              <a:rPr lang="en-CH" sz="1400" dirty="0"/>
              <a:t>r (2018)</a:t>
            </a:r>
          </a:p>
          <a:p>
            <a:r>
              <a:rPr lang="fr-CH" sz="1400" dirty="0"/>
              <a:t>U</a:t>
            </a:r>
            <a:r>
              <a:rPr lang="en-CH" sz="1400" dirty="0"/>
              <a:t>=1 i</a:t>
            </a:r>
            <a:r>
              <a:rPr lang="fr-CH" sz="1400" dirty="0"/>
              <a:t>f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l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/>
              <a:t>ales go </a:t>
            </a:r>
            <a:r>
              <a:rPr lang="fr-CH" sz="1400" dirty="0"/>
              <a:t>t</a:t>
            </a:r>
            <a:r>
              <a:rPr lang="en-CH" sz="1400" dirty="0"/>
              <a:t>o </a:t>
            </a:r>
            <a:r>
              <a:rPr lang="fr-CH" sz="1400" dirty="0"/>
              <a:t>f</a:t>
            </a:r>
            <a:r>
              <a:rPr lang="en-CH" sz="1400" dirty="0"/>
              <a:t>i</a:t>
            </a:r>
            <a:r>
              <a:rPr lang="fr-CH" sz="1400" dirty="0"/>
              <a:t>n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d</a:t>
            </a:r>
            <a:r>
              <a:rPr lang="en-CH" sz="1400" dirty="0"/>
              <a:t>e</a:t>
            </a:r>
            <a:r>
              <a:rPr lang="fr-CH" sz="1400" dirty="0"/>
              <a:t>m</a:t>
            </a:r>
            <a:r>
              <a:rPr lang="en-CH" sz="1400" dirty="0"/>
              <a:t>a</a:t>
            </a:r>
            <a:r>
              <a:rPr lang="fr-CH" sz="1400" dirty="0"/>
              <a:t>n</a:t>
            </a:r>
            <a:r>
              <a:rPr lang="en-CH" sz="1400" dirty="0"/>
              <a:t>d. </a:t>
            </a:r>
            <a:r>
              <a:rPr lang="fr-CH" sz="1400" dirty="0"/>
              <a:t>L</a:t>
            </a:r>
            <a:r>
              <a:rPr lang="en-CH" sz="1400" dirty="0" err="1"/>
              <a:t>arger</a:t>
            </a:r>
            <a:r>
              <a:rPr lang="en-CH" sz="1400" dirty="0"/>
              <a:t> s</a:t>
            </a:r>
            <a:r>
              <a:rPr lang="fr-CH" sz="1400" dirty="0"/>
              <a:t>h</a:t>
            </a:r>
            <a:r>
              <a:rPr lang="en-CH" sz="1400" dirty="0"/>
              <a:t>a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t</a:t>
            </a:r>
            <a:r>
              <a:rPr lang="en-CH" sz="1400" dirty="0"/>
              <a:t>o </a:t>
            </a:r>
            <a:r>
              <a:rPr lang="fr-CH" sz="1400" dirty="0"/>
              <a:t>o</a:t>
            </a:r>
            <a:r>
              <a:rPr lang="en-CH" sz="1400" dirty="0"/>
              <a:t>t</a:t>
            </a:r>
            <a:r>
              <a:rPr lang="fr-CH" sz="1400" dirty="0"/>
              <a:t>h</a:t>
            </a:r>
            <a:r>
              <a:rPr lang="en-CH" sz="1400" dirty="0"/>
              <a:t>e</a:t>
            </a:r>
            <a:r>
              <a:rPr lang="fr-CH" sz="1400" dirty="0"/>
              <a:t>r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t</a:t>
            </a:r>
            <a:r>
              <a:rPr lang="fr-CH" sz="1400" dirty="0"/>
              <a:t>o</a:t>
            </a:r>
            <a:r>
              <a:rPr lang="en-CH" sz="1400" dirty="0"/>
              <a:t>r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s</a:t>
            </a:r>
            <a:r>
              <a:rPr lang="fr-CH" sz="1400" dirty="0"/>
              <a:t>s</a:t>
            </a:r>
            <a:r>
              <a:rPr lang="en-CH" sz="1400" dirty="0"/>
              <a:t>o</a:t>
            </a:r>
            <a:r>
              <a:rPr lang="fr-CH" sz="1400" dirty="0"/>
              <a:t>c</a:t>
            </a:r>
            <a:r>
              <a:rPr lang="en-CH" sz="1400" dirty="0"/>
              <a:t>i</a:t>
            </a:r>
            <a:r>
              <a:rPr lang="fr-CH" sz="1400" dirty="0"/>
              <a:t>a</a:t>
            </a:r>
            <a:r>
              <a:rPr lang="en-CH" sz="1400" dirty="0"/>
              <a:t>t</a:t>
            </a:r>
            <a:r>
              <a:rPr lang="fr-CH" sz="1400" dirty="0"/>
              <a:t>e</a:t>
            </a:r>
            <a:r>
              <a:rPr lang="en-CH" sz="1400" dirty="0"/>
              <a:t>d </a:t>
            </a:r>
            <a:r>
              <a:rPr lang="fr-CH" sz="1400" dirty="0"/>
              <a:t>w</a:t>
            </a:r>
            <a:r>
              <a:rPr lang="en-CH" sz="1400" dirty="0"/>
              <a:t>i</a:t>
            </a:r>
            <a:r>
              <a:rPr lang="fr-CH" sz="1400" dirty="0"/>
              <a:t>t</a:t>
            </a:r>
            <a:r>
              <a:rPr lang="en-CH" sz="1400" dirty="0"/>
              <a:t>h </a:t>
            </a:r>
            <a:r>
              <a:rPr lang="fr-CH" sz="1400" dirty="0"/>
              <a:t>h</a:t>
            </a:r>
            <a:r>
              <a:rPr lang="en-CH" sz="1400" dirty="0"/>
              <a:t>i</a:t>
            </a:r>
            <a:r>
              <a:rPr lang="fr-CH" sz="1400" dirty="0"/>
              <a:t>g</a:t>
            </a:r>
            <a:r>
              <a:rPr lang="en-CH" sz="1400" dirty="0"/>
              <a:t>h</a:t>
            </a:r>
            <a:r>
              <a:rPr lang="fr-CH" sz="1400" dirty="0"/>
              <a:t>e</a:t>
            </a:r>
            <a:r>
              <a:rPr lang="en-CH" sz="1400" dirty="0"/>
              <a:t>r U values. </a:t>
            </a:r>
            <a:r>
              <a:rPr lang="fr-CH" sz="1400" dirty="0"/>
              <a:t>L</a:t>
            </a:r>
            <a:r>
              <a:rPr lang="en-CH" sz="1400" dirty="0"/>
              <a:t>a</a:t>
            </a:r>
            <a:r>
              <a:rPr lang="fr-CH" sz="1400" dirty="0"/>
              <a:t>r</a:t>
            </a:r>
            <a:r>
              <a:rPr lang="en-CH" sz="1400" dirty="0"/>
              <a:t>g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U</a:t>
            </a:r>
            <a:r>
              <a:rPr lang="en-CH" sz="1400" dirty="0"/>
              <a:t> </a:t>
            </a:r>
            <a:r>
              <a:rPr lang="fr-CH" sz="1400" dirty="0"/>
              <a:t>v</a:t>
            </a:r>
            <a:r>
              <a:rPr lang="en-CH" sz="1400" dirty="0" err="1"/>
              <a:t>alues</a:t>
            </a:r>
            <a:r>
              <a:rPr lang="en-CH" sz="1400" dirty="0"/>
              <a:t> </a:t>
            </a:r>
            <a:r>
              <a:rPr lang="en-CH" sz="1400" dirty="0" err="1"/>
              <a:t>indic</a:t>
            </a:r>
            <a:r>
              <a:rPr lang="fr-CH" sz="1400" dirty="0"/>
              <a:t>a</a:t>
            </a:r>
            <a:r>
              <a:rPr lang="en-CH" sz="1400" dirty="0"/>
              <a:t>t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h</a:t>
            </a:r>
            <a:r>
              <a:rPr lang="en-CH" sz="1400" dirty="0"/>
              <a:t>i</a:t>
            </a:r>
            <a:r>
              <a:rPr lang="fr-CH" sz="1400" dirty="0"/>
              <a:t>g</a:t>
            </a:r>
            <a:r>
              <a:rPr lang="en-CH" sz="1400" dirty="0"/>
              <a:t>h </a:t>
            </a:r>
            <a:r>
              <a:rPr lang="fr-CH" sz="1400" dirty="0"/>
              <a:t>u</a:t>
            </a:r>
            <a:r>
              <a:rPr lang="en-CH" sz="1400" dirty="0"/>
              <a:t>p</a:t>
            </a:r>
            <a:r>
              <a:rPr lang="fr-CH" sz="1400" dirty="0"/>
              <a:t>s</a:t>
            </a:r>
            <a:r>
              <a:rPr lang="en-CH" sz="1400" dirty="0"/>
              <a:t>t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a</a:t>
            </a:r>
            <a:r>
              <a:rPr lang="en-CH" sz="1400" dirty="0"/>
              <a:t>m </a:t>
            </a:r>
            <a:r>
              <a:rPr lang="fr-CH" sz="1400" dirty="0"/>
              <a:t>p</a:t>
            </a:r>
            <a:r>
              <a:rPr lang="en-CH" sz="1400" dirty="0"/>
              <a:t>o</a:t>
            </a:r>
            <a:r>
              <a:rPr lang="fr-CH" sz="1400" dirty="0"/>
              <a:t>s</a:t>
            </a:r>
            <a:r>
              <a:rPr lang="en-CH" sz="1400" dirty="0"/>
              <a:t>i</a:t>
            </a:r>
            <a:r>
              <a:rPr lang="fr-CH" sz="1400" dirty="0"/>
              <a:t>t</a:t>
            </a:r>
            <a:r>
              <a:rPr lang="en-CH" sz="1400" dirty="0"/>
              <a:t>i</a:t>
            </a:r>
            <a:r>
              <a:rPr lang="fr-CH" sz="1400" dirty="0"/>
              <a:t>o</a:t>
            </a:r>
            <a:r>
              <a:rPr lang="en-CH" sz="1400" dirty="0"/>
              <a:t>n (</a:t>
            </a:r>
            <a:r>
              <a:rPr lang="fr-CH" sz="1400" dirty="0"/>
              <a:t>f</a:t>
            </a:r>
            <a:r>
              <a:rPr lang="en-CH" sz="1400" dirty="0"/>
              <a:t>a</a:t>
            </a:r>
            <a:r>
              <a:rPr lang="fr-CH" sz="1400" dirty="0"/>
              <a:t>r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w</a:t>
            </a:r>
            <a:r>
              <a:rPr lang="fr-CH" sz="1400" dirty="0"/>
              <a:t>a</a:t>
            </a:r>
            <a:r>
              <a:rPr lang="en-CH" sz="1400" dirty="0"/>
              <a:t>y </a:t>
            </a:r>
            <a:r>
              <a:rPr lang="fr-CH" sz="1400" dirty="0"/>
              <a:t>f</a:t>
            </a:r>
            <a:r>
              <a:rPr lang="en-CH" sz="1400" dirty="0"/>
              <a:t>r</a:t>
            </a:r>
            <a:r>
              <a:rPr lang="fr-CH" sz="1400" dirty="0"/>
              <a:t>o</a:t>
            </a:r>
            <a:r>
              <a:rPr lang="en-CH" sz="1400" dirty="0"/>
              <a:t>m sales to consumers) </a:t>
            </a:r>
            <a:r>
              <a:rPr lang="fr-CH" sz="1400" dirty="0"/>
              <a:t>f</a:t>
            </a:r>
            <a:r>
              <a:rPr lang="en-CH" sz="1400" dirty="0"/>
              <a:t>r</a:t>
            </a:r>
            <a:r>
              <a:rPr lang="fr-CH" sz="1400" dirty="0"/>
              <a:t>o</a:t>
            </a:r>
            <a:r>
              <a:rPr lang="en-CH" sz="1400" dirty="0"/>
              <a:t>m </a:t>
            </a:r>
            <a:r>
              <a:rPr lang="fr-CH" sz="1400" dirty="0"/>
              <a:t>f</a:t>
            </a:r>
            <a:r>
              <a:rPr lang="en-CH" sz="1400" dirty="0"/>
              <a:t>i</a:t>
            </a:r>
            <a:r>
              <a:rPr lang="fr-CH" sz="1400" dirty="0"/>
              <a:t>n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u</a:t>
            </a:r>
            <a:r>
              <a:rPr lang="en-CH" sz="1400" dirty="0"/>
              <a:t>s</a:t>
            </a:r>
            <a:r>
              <a:rPr lang="fr-CH" sz="1400" dirty="0"/>
              <a:t>e</a:t>
            </a:r>
            <a:r>
              <a:rPr lang="en-CH" sz="1400" dirty="0"/>
              <a:t>.</a:t>
            </a:r>
          </a:p>
          <a:p>
            <a:endParaRPr lang="en-CH" sz="1400" dirty="0"/>
          </a:p>
          <a:p>
            <a:r>
              <a:rPr lang="fr-CH" sz="1400" u="sng" dirty="0"/>
              <a:t>D</a:t>
            </a:r>
            <a:r>
              <a:rPr lang="en-CH" sz="1400" u="sng" dirty="0"/>
              <a:t>o</a:t>
            </a:r>
            <a:r>
              <a:rPr lang="fr-CH" sz="1400" u="sng" dirty="0"/>
              <a:t>w</a:t>
            </a:r>
            <a:r>
              <a:rPr lang="en-CH" sz="1400" u="sng" dirty="0"/>
              <a:t>n</a:t>
            </a:r>
            <a:r>
              <a:rPr lang="fr-CH" sz="1400" u="sng" dirty="0"/>
              <a:t>s</a:t>
            </a:r>
            <a:r>
              <a:rPr lang="en-CH" sz="1400" u="sng" dirty="0"/>
              <a:t>t</a:t>
            </a:r>
            <a:r>
              <a:rPr lang="fr-CH" sz="1400" u="sng" dirty="0"/>
              <a:t>r</a:t>
            </a:r>
            <a:r>
              <a:rPr lang="en-CH" sz="1400" u="sng" dirty="0"/>
              <a:t>e</a:t>
            </a:r>
            <a:r>
              <a:rPr lang="fr-CH" sz="1400" u="sng" dirty="0"/>
              <a:t>a</a:t>
            </a:r>
            <a:r>
              <a:rPr lang="en-CH" sz="1400" u="sng" dirty="0"/>
              <a:t>m</a:t>
            </a:r>
            <a:r>
              <a:rPr lang="fr-CH" sz="1400" u="sng" dirty="0"/>
              <a:t>n</a:t>
            </a:r>
            <a:r>
              <a:rPr lang="en-CH" sz="1400" u="sng" dirty="0"/>
              <a:t>e</a:t>
            </a:r>
            <a:r>
              <a:rPr lang="fr-CH" sz="1400" u="sng" dirty="0"/>
              <a:t>s</a:t>
            </a:r>
            <a:r>
              <a:rPr lang="en-CH" sz="1400" u="sng" dirty="0"/>
              <a:t>s (</a:t>
            </a:r>
            <a:r>
              <a:rPr lang="fr-CH" sz="1400" u="sng" dirty="0"/>
              <a:t>D</a:t>
            </a:r>
            <a:r>
              <a:rPr lang="en-CH" sz="1400" u="sng" dirty="0"/>
              <a:t>)</a:t>
            </a:r>
            <a:r>
              <a:rPr lang="en-CH" sz="1400" dirty="0"/>
              <a:t>. 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p</a:t>
            </a:r>
            <a:r>
              <a:rPr lang="en-CH" sz="1400" dirty="0"/>
              <a:t>l</a:t>
            </a:r>
            <a:r>
              <a:rPr lang="fr-CH" sz="1400" dirty="0"/>
              <a:t>a</a:t>
            </a:r>
            <a:r>
              <a:rPr lang="en-CH" sz="1400" dirty="0"/>
              <a:t>c</a:t>
            </a:r>
            <a:r>
              <a:rPr lang="fr-CH" sz="1400" dirty="0"/>
              <a:t>e</a:t>
            </a:r>
            <a:r>
              <a:rPr lang="en-CH" sz="1400" dirty="0"/>
              <a:t> Y with VA in (1) gives an estimate of the average number of </a:t>
            </a:r>
            <a:r>
              <a:rPr lang="fr-CH" sz="1400" dirty="0"/>
              <a:t>p</a:t>
            </a:r>
            <a:r>
              <a:rPr lang="en-CH" sz="1400" dirty="0"/>
              <a:t>r</a:t>
            </a:r>
            <a:r>
              <a:rPr lang="fr-CH" sz="1400" dirty="0"/>
              <a:t>o</a:t>
            </a:r>
            <a:r>
              <a:rPr lang="en-CH" sz="1400" dirty="0"/>
              <a:t>d</a:t>
            </a:r>
            <a:r>
              <a:rPr lang="fr-CH" sz="1400" dirty="0"/>
              <a:t>u</a:t>
            </a:r>
            <a:r>
              <a:rPr lang="en-CH" sz="1400" dirty="0"/>
              <a:t>c</a:t>
            </a:r>
            <a:r>
              <a:rPr lang="fr-CH" sz="1400" dirty="0"/>
              <a:t>t</a:t>
            </a:r>
            <a:r>
              <a:rPr lang="en-CH" sz="1400" dirty="0"/>
              <a:t>i</a:t>
            </a:r>
            <a:r>
              <a:rPr lang="fr-CH" sz="1400" dirty="0"/>
              <a:t>o</a:t>
            </a:r>
            <a:r>
              <a:rPr lang="en-CH" sz="1400" dirty="0"/>
              <a:t>n </a:t>
            </a:r>
            <a:r>
              <a:rPr lang="en-CH" sz="1400" dirty="0" err="1"/>
              <a:t>sta</a:t>
            </a:r>
            <a:r>
              <a:rPr lang="fr-CH" sz="1400" dirty="0"/>
              <a:t>g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e</a:t>
            </a:r>
            <a:r>
              <a:rPr lang="fr-CH" sz="1400" dirty="0"/>
              <a:t>m</a:t>
            </a:r>
            <a:r>
              <a:rPr lang="en-CH" sz="1400" dirty="0"/>
              <a:t>b</a:t>
            </a:r>
            <a:r>
              <a:rPr lang="fr-CH" sz="1400" dirty="0"/>
              <a:t>o</a:t>
            </a:r>
            <a:r>
              <a:rPr lang="en-CH" sz="1400" dirty="0"/>
              <a:t>d</a:t>
            </a:r>
            <a:r>
              <a:rPr lang="fr-CH" sz="1400" dirty="0"/>
              <a:t>i</a:t>
            </a:r>
            <a:r>
              <a:rPr lang="en-CH" sz="1400" dirty="0"/>
              <a:t>ed in a sector’s </a:t>
            </a:r>
            <a:r>
              <a:rPr lang="en-CH" sz="1400" dirty="0" err="1"/>
              <a:t>ou</a:t>
            </a:r>
            <a:r>
              <a:rPr lang="fr-CH" sz="1400" dirty="0"/>
              <a:t>t</a:t>
            </a:r>
            <a:r>
              <a:rPr lang="en-CH" sz="1400" dirty="0"/>
              <a:t>put. </a:t>
            </a:r>
            <a:r>
              <a:rPr lang="fr-CH" sz="1400" dirty="0"/>
              <a:t>D</a:t>
            </a:r>
            <a:r>
              <a:rPr lang="en-CH" sz="1400" dirty="0"/>
              <a:t>≥1. Gross -</a:t>
            </a:r>
            <a:r>
              <a:rPr lang="en-CH" sz="1400" dirty="0" err="1"/>
              <a:t>ou</a:t>
            </a:r>
            <a:r>
              <a:rPr lang="fr-CH" sz="1400" dirty="0"/>
              <a:t>t</a:t>
            </a:r>
            <a:r>
              <a:rPr lang="en-CH" sz="1400" dirty="0"/>
              <a:t>put </a:t>
            </a:r>
            <a:r>
              <a:rPr lang="en-CH" sz="1400" dirty="0" err="1"/>
              <a:t>wei</a:t>
            </a:r>
            <a:r>
              <a:rPr lang="fr-CH" sz="1400" dirty="0"/>
              <a:t>g</a:t>
            </a:r>
            <a:r>
              <a:rPr lang="en-CH" sz="1400" dirty="0"/>
              <a:t>h</a:t>
            </a:r>
            <a:r>
              <a:rPr lang="fr-CH" sz="1400" dirty="0"/>
              <a:t>t</a:t>
            </a:r>
            <a:r>
              <a:rPr lang="en-CH" sz="1400" dirty="0"/>
              <a:t>ed-averages </a:t>
            </a:r>
            <a:r>
              <a:rPr lang="fr-CH" sz="1400" dirty="0"/>
              <a:t>o</a:t>
            </a:r>
            <a:r>
              <a:rPr lang="en-CH" sz="1400" dirty="0"/>
              <a:t>f </a:t>
            </a:r>
            <a:r>
              <a:rPr lang="fr-CH" sz="1400" dirty="0"/>
              <a:t>U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c</a:t>
            </a:r>
            <a:r>
              <a:rPr lang="fr-CH" sz="1400" dirty="0"/>
              <a:t>r</a:t>
            </a:r>
            <a:r>
              <a:rPr lang="en-CH" sz="1400" dirty="0"/>
              <a:t>o</a:t>
            </a:r>
            <a:r>
              <a:rPr lang="fr-CH" sz="1400" dirty="0"/>
              <a:t>s</a:t>
            </a:r>
            <a:r>
              <a:rPr lang="en-CH" sz="1400" dirty="0"/>
              <a:t>s </a:t>
            </a:r>
            <a:r>
              <a:rPr lang="fr-CH" sz="1400" dirty="0"/>
              <a:t>c</a:t>
            </a:r>
            <a:r>
              <a:rPr lang="en-CH" sz="1400" dirty="0"/>
              <a:t>o</a:t>
            </a:r>
            <a:r>
              <a:rPr lang="fr-CH" sz="1400" dirty="0"/>
              <a:t>u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y</a:t>
            </a:r>
            <a:r>
              <a:rPr lang="en-CH" sz="1400" dirty="0"/>
              <a:t>-</a:t>
            </a:r>
            <a:r>
              <a:rPr lang="fr-CH" sz="1400" dirty="0"/>
              <a:t>i</a:t>
            </a:r>
            <a:r>
              <a:rPr lang="en-CH" sz="1400" dirty="0"/>
              <a:t>n</a:t>
            </a:r>
            <a:r>
              <a:rPr lang="fr-CH" sz="1400" dirty="0"/>
              <a:t>d</a:t>
            </a:r>
            <a:r>
              <a:rPr lang="en-CH" sz="1400" dirty="0"/>
              <a:t>u</a:t>
            </a:r>
            <a:r>
              <a:rPr lang="fr-CH" sz="1400" dirty="0"/>
              <a:t>s</a:t>
            </a:r>
            <a:r>
              <a:rPr lang="en-CH" sz="1400" dirty="0"/>
              <a:t>t</a:t>
            </a:r>
            <a:r>
              <a:rPr lang="fr-CH" sz="1400" dirty="0"/>
              <a:t>r</a:t>
            </a:r>
            <a:r>
              <a:rPr lang="en-CH" sz="1400" dirty="0"/>
              <a:t>i</a:t>
            </a:r>
            <a:r>
              <a:rPr lang="fr-CH" sz="1400" dirty="0"/>
              <a:t>e</a:t>
            </a:r>
            <a:r>
              <a:rPr lang="en-CH" sz="1400" dirty="0"/>
              <a:t>s </a:t>
            </a:r>
            <a:r>
              <a:rPr lang="fr-CH" sz="1400" dirty="0"/>
              <a:t>a</a:t>
            </a:r>
            <a:r>
              <a:rPr lang="en-CH" sz="1400" dirty="0"/>
              <a:t>r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e</a:t>
            </a:r>
            <a:r>
              <a:rPr lang="en-CH" sz="1400" dirty="0"/>
              <a:t>q</a:t>
            </a:r>
            <a:r>
              <a:rPr lang="fr-CH" sz="1400" dirty="0"/>
              <a:t>u</a:t>
            </a:r>
            <a:r>
              <a:rPr lang="en-CH" sz="1400" dirty="0"/>
              <a:t>i</a:t>
            </a:r>
            <a:r>
              <a:rPr lang="fr-CH" sz="1400" dirty="0"/>
              <a:t>v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e</a:t>
            </a:r>
            <a:r>
              <a:rPr lang="fr-CH" sz="1400" dirty="0"/>
              <a:t>n</a:t>
            </a:r>
            <a:r>
              <a:rPr lang="en-CH" sz="1400" dirty="0"/>
              <a:t>t.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CH" sz="14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1400" dirty="0"/>
              <a:t>S</a:t>
            </a:r>
            <a:r>
              <a:rPr lang="en-CH" sz="1400" dirty="0"/>
              <a:t>e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l</a:t>
            </a:r>
            <a:r>
              <a:rPr lang="en-CH" sz="1400" dirty="0"/>
              <a:t>i</a:t>
            </a:r>
            <a:r>
              <a:rPr lang="fr-CH" sz="1400" dirty="0"/>
              <a:t>s</a:t>
            </a:r>
            <a:r>
              <a:rPr lang="en-CH" sz="1400" dirty="0"/>
              <a:t>t </a:t>
            </a:r>
            <a:r>
              <a:rPr lang="fr-CH" sz="1400" dirty="0"/>
              <a:t>o</a:t>
            </a:r>
            <a:r>
              <a:rPr lang="en-CH" sz="1400" dirty="0"/>
              <a:t>f </a:t>
            </a:r>
            <a:r>
              <a:rPr lang="fr-CH" sz="1400" dirty="0"/>
              <a:t>c</a:t>
            </a:r>
            <a:r>
              <a:rPr lang="en-CH" sz="1400" dirty="0"/>
              <a:t>o</a:t>
            </a:r>
            <a:r>
              <a:rPr lang="fr-CH" sz="1400" dirty="0"/>
              <a:t>u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i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p</a:t>
            </a:r>
            <a:r>
              <a:rPr lang="en-CH" sz="1400" dirty="0"/>
              <a:t>e</a:t>
            </a:r>
            <a:r>
              <a:rPr lang="fr-CH" sz="1400" dirty="0"/>
              <a:t>r</a:t>
            </a:r>
            <a:r>
              <a:rPr lang="en-CH" sz="1400" dirty="0"/>
              <a:t> </a:t>
            </a:r>
            <a:r>
              <a:rPr lang="fr-CH" sz="1400" dirty="0"/>
              <a:t>r</a:t>
            </a:r>
            <a:r>
              <a:rPr lang="en-CH" sz="1400" dirty="0"/>
              <a:t>e</a:t>
            </a:r>
            <a:r>
              <a:rPr lang="fr-CH" sz="1400" dirty="0"/>
              <a:t>g</a:t>
            </a:r>
            <a:r>
              <a:rPr lang="en-CH" sz="1400" dirty="0"/>
              <a:t>i</a:t>
            </a:r>
            <a:r>
              <a:rPr lang="fr-CH" sz="1400" dirty="0"/>
              <a:t>o</a:t>
            </a:r>
            <a:r>
              <a:rPr lang="en-CH" sz="1400" dirty="0"/>
              <a:t>n </a:t>
            </a:r>
            <a:r>
              <a:rPr lang="fr-CH" sz="1400" dirty="0"/>
              <a:t>i</a:t>
            </a:r>
            <a:r>
              <a:rPr lang="en-CH" sz="1400" dirty="0"/>
              <a:t>n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n</a:t>
            </a:r>
            <a:r>
              <a:rPr lang="en-CH" sz="1400" dirty="0"/>
              <a:t>e</a:t>
            </a:r>
            <a:r>
              <a:rPr lang="fr-CH" sz="1400" dirty="0"/>
              <a:t>x</a:t>
            </a:r>
            <a:r>
              <a:rPr lang="en-CH" sz="1400" dirty="0"/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CH" sz="1400" dirty="0"/>
              <a:t>F</a:t>
            </a:r>
            <a:r>
              <a:rPr lang="en-CH" sz="1400" dirty="0"/>
              <a:t>i</a:t>
            </a:r>
            <a:r>
              <a:rPr lang="fr-CH" sz="1400" dirty="0"/>
              <a:t>g</a:t>
            </a:r>
            <a:r>
              <a:rPr lang="en-CH" sz="1400" dirty="0"/>
              <a:t>u</a:t>
            </a:r>
            <a:r>
              <a:rPr lang="fr-CH" sz="1400" dirty="0"/>
              <a:t>r</a:t>
            </a:r>
            <a:r>
              <a:rPr lang="en-CH" sz="1400" dirty="0"/>
              <a:t>e </a:t>
            </a:r>
            <a:r>
              <a:rPr lang="fr-CH" sz="1400" dirty="0"/>
              <a:t>s</a:t>
            </a:r>
            <a:r>
              <a:rPr lang="en-CH" sz="1400" dirty="0"/>
              <a:t>h</a:t>
            </a:r>
            <a:r>
              <a:rPr lang="fr-CH" sz="1400" dirty="0"/>
              <a:t>o</a:t>
            </a:r>
            <a:r>
              <a:rPr lang="en-CH" sz="1400" dirty="0"/>
              <a:t>w</a:t>
            </a:r>
            <a:r>
              <a:rPr lang="fr-CH" sz="1400" dirty="0"/>
              <a:t>s</a:t>
            </a:r>
            <a:r>
              <a:rPr lang="en-CH" sz="1400" dirty="0"/>
              <a:t> all regions are moving ups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e</a:t>
            </a:r>
            <a:r>
              <a:rPr lang="en-CH" sz="1400" dirty="0"/>
              <a:t>a</a:t>
            </a:r>
            <a:r>
              <a:rPr lang="fr-CH" sz="1400" dirty="0"/>
              <a:t>m</a:t>
            </a:r>
            <a:r>
              <a:rPr lang="en-CH" sz="1400" dirty="0"/>
              <a:t> (</a:t>
            </a:r>
            <a:r>
              <a:rPr lang="fr-CH" sz="1400" dirty="0"/>
              <a:t>i</a:t>
            </a:r>
            <a:r>
              <a:rPr lang="en-CH" sz="1400" dirty="0"/>
              <a:t>.</a:t>
            </a:r>
            <a:r>
              <a:rPr lang="fr-CH" sz="1400" dirty="0"/>
              <a:t>e</a:t>
            </a:r>
            <a:r>
              <a:rPr lang="en-CH" sz="1400" dirty="0"/>
              <a:t>. </a:t>
            </a:r>
            <a:r>
              <a:rPr lang="fr-CH" sz="1400" dirty="0"/>
              <a:t>S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/>
              <a:t>t</a:t>
            </a:r>
            <a:r>
              <a:rPr lang="fr-CH" sz="1400" dirty="0"/>
              <a:t>o</a:t>
            </a:r>
            <a:r>
              <a:rPr lang="en-CH" sz="1400" dirty="0"/>
              <a:t>r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 err="1"/>
              <a:t>elling</a:t>
            </a:r>
            <a:r>
              <a:rPr lang="en-CH" sz="1400" dirty="0"/>
              <a:t> le</a:t>
            </a:r>
            <a:r>
              <a:rPr lang="fr-CH" sz="1400" dirty="0"/>
              <a:t>s</a:t>
            </a:r>
            <a:r>
              <a:rPr lang="en-CH" sz="1400" dirty="0"/>
              <a:t>s </a:t>
            </a:r>
            <a:r>
              <a:rPr lang="fr-CH" sz="1400" dirty="0"/>
              <a:t>t</a:t>
            </a:r>
            <a:r>
              <a:rPr lang="en-CH" sz="1400" dirty="0"/>
              <a:t>o </a:t>
            </a:r>
            <a:r>
              <a:rPr lang="fr-CH" sz="1400" dirty="0"/>
              <a:t>f</a:t>
            </a:r>
            <a:r>
              <a:rPr lang="en-CH" sz="1400" dirty="0"/>
              <a:t>i</a:t>
            </a:r>
            <a:r>
              <a:rPr lang="fr-CH" sz="1400" dirty="0"/>
              <a:t>n</a:t>
            </a:r>
            <a:r>
              <a:rPr lang="en-CH" sz="1400" dirty="0"/>
              <a:t>a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c</a:t>
            </a:r>
            <a:r>
              <a:rPr lang="en-CH" sz="1400" dirty="0"/>
              <a:t>o</a:t>
            </a:r>
            <a:r>
              <a:rPr lang="fr-CH" sz="1400" dirty="0"/>
              <a:t>n</a:t>
            </a:r>
            <a:r>
              <a:rPr lang="en-CH" sz="1400" dirty="0"/>
              <a:t>s</a:t>
            </a:r>
            <a:r>
              <a:rPr lang="fr-CH" sz="1400" dirty="0"/>
              <a:t>u</a:t>
            </a:r>
            <a:r>
              <a:rPr lang="en-CH" sz="1400" dirty="0"/>
              <a:t>m</a:t>
            </a:r>
            <a:r>
              <a:rPr lang="fr-CH" sz="1400" dirty="0"/>
              <a:t>e</a:t>
            </a:r>
            <a:r>
              <a:rPr lang="en-CH" sz="1400" dirty="0"/>
              <a:t>r</a:t>
            </a:r>
            <a:r>
              <a:rPr lang="fr-CH" sz="1400" dirty="0"/>
              <a:t>s</a:t>
            </a:r>
            <a:r>
              <a:rPr lang="en-CH" sz="1400" dirty="0"/>
              <a:t>) </a:t>
            </a:r>
            <a:r>
              <a:rPr lang="fr-CH" sz="1400" dirty="0"/>
              <a:t>e</a:t>
            </a:r>
            <a:r>
              <a:rPr lang="en-CH" sz="1400" dirty="0"/>
              <a:t>x</a:t>
            </a:r>
            <a:r>
              <a:rPr lang="fr-CH" sz="1400" dirty="0"/>
              <a:t>c</a:t>
            </a:r>
            <a:r>
              <a:rPr lang="en-CH" sz="1400" dirty="0"/>
              <a:t>e</a:t>
            </a:r>
            <a:r>
              <a:rPr lang="fr-CH" sz="1400" dirty="0"/>
              <a:t>p</a:t>
            </a:r>
            <a:r>
              <a:rPr lang="en-CH" sz="1400" dirty="0"/>
              <a:t>t </a:t>
            </a:r>
            <a:r>
              <a:rPr lang="fr-CH" sz="1400" dirty="0"/>
              <a:t>f</a:t>
            </a:r>
            <a:r>
              <a:rPr lang="en-CH" sz="1400" dirty="0"/>
              <a:t>o</a:t>
            </a:r>
            <a:r>
              <a:rPr lang="fr-CH" sz="1400" dirty="0"/>
              <a:t>r</a:t>
            </a:r>
            <a:r>
              <a:rPr lang="en-CH" sz="1400" dirty="0"/>
              <a:t> </a:t>
            </a:r>
            <a:r>
              <a:rPr lang="fr-CH" sz="1400" dirty="0"/>
              <a:t>O</a:t>
            </a:r>
            <a:r>
              <a:rPr lang="en-CH" sz="1400" dirty="0"/>
              <a:t>c</a:t>
            </a:r>
            <a:r>
              <a:rPr lang="fr-CH" sz="1400" dirty="0"/>
              <a:t>e</a:t>
            </a:r>
            <a:r>
              <a:rPr lang="en-CH" sz="1400" dirty="0"/>
              <a:t>a</a:t>
            </a:r>
            <a:r>
              <a:rPr lang="fr-CH" sz="1400" dirty="0"/>
              <a:t>n</a:t>
            </a:r>
            <a:r>
              <a:rPr lang="en-CH" sz="1400" dirty="0"/>
              <a:t>i</a:t>
            </a:r>
            <a:r>
              <a:rPr lang="fr-CH" sz="1400" dirty="0"/>
              <a:t>a</a:t>
            </a:r>
            <a:r>
              <a:rPr lang="en-CH" sz="1400" dirty="0"/>
              <a:t> </a:t>
            </a:r>
            <a:r>
              <a:rPr lang="fr-CH" sz="1400" dirty="0"/>
              <a:t>I</a:t>
            </a:r>
            <a:r>
              <a:rPr lang="en-CH" sz="1400" dirty="0"/>
              <a:t>n </a:t>
            </a:r>
            <a:r>
              <a:rPr lang="fr-CH" sz="1400" dirty="0"/>
              <a:t>o</a:t>
            </a:r>
            <a:r>
              <a:rPr lang="en-CH" sz="1400" dirty="0"/>
              <a:t>t</a:t>
            </a:r>
            <a:r>
              <a:rPr lang="fr-CH" sz="1400" dirty="0"/>
              <a:t>h</a:t>
            </a:r>
            <a:r>
              <a:rPr lang="en-CH" sz="1400" dirty="0"/>
              <a:t>e</a:t>
            </a:r>
            <a:r>
              <a:rPr lang="fr-CH" sz="1400" dirty="0"/>
              <a:t>r</a:t>
            </a:r>
            <a:r>
              <a:rPr lang="en-CH" sz="1400" dirty="0"/>
              <a:t> </a:t>
            </a:r>
            <a:r>
              <a:rPr lang="fr-CH" sz="1400" dirty="0"/>
              <a:t>w</a:t>
            </a:r>
            <a:r>
              <a:rPr lang="en-CH" sz="1400" dirty="0"/>
              <a:t>o</a:t>
            </a:r>
            <a:r>
              <a:rPr lang="fr-CH" sz="1400" dirty="0"/>
              <a:t>r</a:t>
            </a:r>
            <a:r>
              <a:rPr lang="en-CH" sz="1400" dirty="0"/>
              <a:t>d</a:t>
            </a:r>
            <a:r>
              <a:rPr lang="fr-CH" sz="1400" dirty="0"/>
              <a:t>s</a:t>
            </a:r>
            <a:r>
              <a:rPr lang="en-CH" sz="1400" dirty="0"/>
              <a:t>, </a:t>
            </a:r>
            <a:r>
              <a:rPr lang="fr-CH" sz="1400" dirty="0"/>
              <a:t>w</a:t>
            </a:r>
            <a:r>
              <a:rPr lang="en-CH" sz="1400" dirty="0"/>
              <a:t>o</a:t>
            </a:r>
            <a:r>
              <a:rPr lang="fr-CH" sz="1400" dirty="0"/>
              <a:t>r</a:t>
            </a:r>
            <a:r>
              <a:rPr lang="en-CH" sz="1400" dirty="0"/>
              <a:t>l</a:t>
            </a:r>
            <a:r>
              <a:rPr lang="fr-CH" sz="1400" dirty="0"/>
              <a:t>d</a:t>
            </a:r>
            <a:r>
              <a:rPr lang="en-CH" sz="1400" dirty="0"/>
              <a:t> </a:t>
            </a:r>
            <a:r>
              <a:rPr lang="fr-CH" sz="1400" dirty="0"/>
              <a:t>p</a:t>
            </a:r>
            <a:r>
              <a:rPr lang="en-CH" sz="1400" dirty="0"/>
              <a:t>r</a:t>
            </a:r>
            <a:r>
              <a:rPr lang="fr-CH" sz="1400" dirty="0"/>
              <a:t>o</a:t>
            </a:r>
            <a:r>
              <a:rPr lang="en-CH" sz="1400" dirty="0"/>
              <a:t>d</a:t>
            </a:r>
            <a:r>
              <a:rPr lang="fr-CH" sz="1400" dirty="0"/>
              <a:t>u</a:t>
            </a:r>
            <a:r>
              <a:rPr lang="en-CH" sz="1400" dirty="0"/>
              <a:t>c</a:t>
            </a:r>
            <a:r>
              <a:rPr lang="fr-CH" sz="1400" dirty="0"/>
              <a:t>t</a:t>
            </a:r>
            <a:r>
              <a:rPr lang="en-CH" sz="1400" dirty="0"/>
              <a:t>i</a:t>
            </a:r>
            <a:r>
              <a:rPr lang="fr-CH" sz="1400" dirty="0"/>
              <a:t>o</a:t>
            </a:r>
            <a:r>
              <a:rPr lang="en-CH" sz="1400" dirty="0"/>
              <a:t>n </a:t>
            </a:r>
            <a:r>
              <a:rPr lang="fr-CH" sz="1400" dirty="0"/>
              <a:t>i</a:t>
            </a:r>
            <a:r>
              <a:rPr lang="en-CH" sz="1400" dirty="0"/>
              <a:t>s </a:t>
            </a:r>
            <a:r>
              <a:rPr lang="fr-CH" sz="1400" dirty="0"/>
              <a:t>b</a:t>
            </a:r>
            <a:r>
              <a:rPr lang="en-CH" sz="1400" dirty="0"/>
              <a:t>e</a:t>
            </a:r>
            <a:r>
              <a:rPr lang="fr-CH" sz="1400" dirty="0"/>
              <a:t>c</a:t>
            </a:r>
            <a:r>
              <a:rPr lang="en-CH" sz="1400" dirty="0" err="1"/>
              <a:t>oming</a:t>
            </a:r>
            <a:r>
              <a:rPr lang="en-CH" sz="1400" dirty="0"/>
              <a:t> more roundabout, or greater amount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H" sz="1400" dirty="0"/>
              <a:t>L</a:t>
            </a:r>
            <a:r>
              <a:rPr lang="en-CH" sz="1400" dirty="0"/>
              <a:t>a</a:t>
            </a:r>
            <a:r>
              <a:rPr lang="fr-CH" sz="1400" dirty="0"/>
              <a:t>r</a:t>
            </a:r>
            <a:r>
              <a:rPr lang="en-CH" sz="1400" dirty="0"/>
              <a:t>g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s</a:t>
            </a:r>
            <a:r>
              <a:rPr lang="en-CH" sz="1400" dirty="0" err="1"/>
              <a:t>ustained</a:t>
            </a:r>
            <a:r>
              <a:rPr lang="en-CH" sz="1400" dirty="0"/>
              <a:t> rise in Asia (“factory Asia”)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1400" dirty="0"/>
              <a:t>Low value in O</a:t>
            </a:r>
            <a:r>
              <a:rPr lang="fr-CH" sz="1400" dirty="0"/>
              <a:t>c</a:t>
            </a:r>
            <a:r>
              <a:rPr lang="en-CH" sz="1400" dirty="0"/>
              <a:t>e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 dirty="0"/>
              <a:t>i</a:t>
            </a:r>
            <a:r>
              <a:rPr lang="en-CH" sz="1400" dirty="0"/>
              <a:t>a (</a:t>
            </a:r>
            <a:r>
              <a:rPr lang="fr-CH" sz="1400" dirty="0"/>
              <a:t>s</a:t>
            </a:r>
            <a:r>
              <a:rPr lang="en-CH" sz="1400" dirty="0"/>
              <a:t>m</a:t>
            </a:r>
            <a:r>
              <a:rPr lang="fr-CH" sz="1400" dirty="0"/>
              <a:t>a</a:t>
            </a:r>
            <a:r>
              <a:rPr lang="en-CH" sz="1400" dirty="0"/>
              <a:t>l</a:t>
            </a:r>
            <a:r>
              <a:rPr lang="fr-CH" sz="1400" dirty="0"/>
              <a:t>l</a:t>
            </a:r>
            <a:r>
              <a:rPr lang="en-CH" sz="1400" dirty="0"/>
              <a:t> </a:t>
            </a:r>
            <a:r>
              <a:rPr lang="fr-CH" sz="1400" dirty="0"/>
              <a:t>c</a:t>
            </a:r>
            <a:r>
              <a:rPr lang="en-CH" sz="1400" dirty="0"/>
              <a:t>o</a:t>
            </a:r>
            <a:r>
              <a:rPr lang="fr-CH" sz="1400" dirty="0"/>
              <a:t>u</a:t>
            </a:r>
            <a:r>
              <a:rPr lang="en-CH" sz="1400" dirty="0"/>
              <a:t>n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i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++A</a:t>
            </a:r>
            <a:r>
              <a:rPr lang="fr-CH" sz="1400" dirty="0"/>
              <a:t>u</a:t>
            </a:r>
            <a:r>
              <a:rPr lang="en-CH" sz="1400" dirty="0" err="1"/>
              <a:t>stralia</a:t>
            </a:r>
            <a:r>
              <a:rPr lang="en-CH" sz="1400" dirty="0"/>
              <a:t> and NZ distant from main </a:t>
            </a:r>
            <a:r>
              <a:rPr lang="fr-CH" sz="1400" dirty="0"/>
              <a:t>t</a:t>
            </a:r>
            <a:r>
              <a:rPr lang="en-CH" sz="1400" dirty="0"/>
              <a:t>r</a:t>
            </a:r>
            <a:r>
              <a:rPr lang="fr-CH" sz="1400" dirty="0"/>
              <a:t>a</a:t>
            </a:r>
            <a:r>
              <a:rPr lang="en-CH" sz="1400" dirty="0"/>
              <a:t>d</a:t>
            </a:r>
            <a:r>
              <a:rPr lang="fr-CH" sz="1400" dirty="0"/>
              <a:t>e</a:t>
            </a:r>
            <a:r>
              <a:rPr lang="en-CH" sz="1400" dirty="0"/>
              <a:t> partners). </a:t>
            </a:r>
            <a:r>
              <a:rPr lang="fr-CH" sz="1400" dirty="0"/>
              <a:t>B</a:t>
            </a:r>
            <a:r>
              <a:rPr lang="en-CH" sz="1400" dirty="0"/>
              <a:t>o</a:t>
            </a:r>
            <a:r>
              <a:rPr lang="fr-CH" sz="1400" dirty="0"/>
              <a:t>t</a:t>
            </a:r>
            <a:r>
              <a:rPr lang="en-CH" sz="1400" dirty="0"/>
              <a:t>h </a:t>
            </a:r>
            <a:r>
              <a:rPr lang="fr-CH" sz="1400" dirty="0"/>
              <a:t>a</a:t>
            </a:r>
            <a:r>
              <a:rPr lang="en-CH" sz="1400" dirty="0"/>
              <a:t>r</a:t>
            </a:r>
            <a:r>
              <a:rPr lang="fr-CH" sz="1400" dirty="0"/>
              <a:t>e</a:t>
            </a:r>
            <a:r>
              <a:rPr lang="en-CH" sz="1400" dirty="0"/>
              <a:t> obstacle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t</a:t>
            </a:r>
            <a:r>
              <a:rPr lang="en-CH" sz="1400" dirty="0"/>
              <a:t>o </a:t>
            </a:r>
            <a:r>
              <a:rPr lang="fr-CH" sz="1400" dirty="0"/>
              <a:t>s</a:t>
            </a:r>
            <a:r>
              <a:rPr lang="en-CH" sz="1400" dirty="0"/>
              <a:t>c</a:t>
            </a:r>
            <a:r>
              <a:rPr lang="fr-CH" sz="1400" dirty="0"/>
              <a:t>a</a:t>
            </a:r>
            <a:r>
              <a:rPr lang="en-CH" sz="1400" dirty="0"/>
              <a:t>l</a:t>
            </a:r>
            <a:r>
              <a:rPr lang="fr-CH" sz="1400" dirty="0"/>
              <a:t>e</a:t>
            </a:r>
            <a:r>
              <a:rPr lang="en-CH" sz="1400" dirty="0"/>
              <a:t> </a:t>
            </a:r>
            <a:r>
              <a:rPr lang="fr-CH" sz="1400" dirty="0"/>
              <a:t>e</a:t>
            </a:r>
            <a:r>
              <a:rPr lang="en-CH" sz="1400" dirty="0"/>
              <a:t>c</a:t>
            </a:r>
            <a:r>
              <a:rPr lang="fr-CH" sz="1400" dirty="0"/>
              <a:t>o</a:t>
            </a:r>
            <a:r>
              <a:rPr lang="en-CH" sz="1400" dirty="0"/>
              <a:t>n</a:t>
            </a:r>
            <a:r>
              <a:rPr lang="fr-CH" sz="1400" dirty="0"/>
              <a:t>o</a:t>
            </a:r>
            <a:r>
              <a:rPr lang="en-CH" sz="1400" dirty="0"/>
              <a:t>m</a:t>
            </a:r>
            <a:r>
              <a:rPr lang="fr-CH" sz="1400" dirty="0"/>
              <a:t>i</a:t>
            </a:r>
            <a:r>
              <a:rPr lang="en-CH" sz="1400" dirty="0"/>
              <a:t>e</a:t>
            </a:r>
            <a:r>
              <a:rPr lang="fr-CH" sz="1400" dirty="0"/>
              <a:t>s</a:t>
            </a:r>
            <a:r>
              <a:rPr lang="en-CH" sz="1400" dirty="0"/>
              <a:t> </a:t>
            </a:r>
            <a:r>
              <a:rPr lang="fr-CH" sz="1400" dirty="0"/>
              <a:t>a</a:t>
            </a:r>
            <a:r>
              <a:rPr lang="en-CH" sz="1400" dirty="0"/>
              <a:t>n</a:t>
            </a:r>
            <a:r>
              <a:rPr lang="fr-CH" sz="1400"/>
              <a:t>d</a:t>
            </a:r>
            <a:r>
              <a:rPr lang="en-CH" sz="1400"/>
              <a:t> </a:t>
            </a:r>
            <a:r>
              <a:rPr lang="en-CH" sz="1400" dirty="0"/>
              <a:t>to participation in </a:t>
            </a:r>
            <a:r>
              <a:rPr lang="en-CH" sz="1400" dirty="0" err="1"/>
              <a:t>GVCs</a:t>
            </a:r>
            <a:r>
              <a:rPr lang="en-CH" sz="1400" dirty="0"/>
              <a:t>.</a:t>
            </a:r>
            <a:endParaRPr lang="fr-CH" sz="1200" dirty="0">
              <a:highlight>
                <a:srgbClr val="FFFF00"/>
              </a:highlight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3F03E8-DB90-4C87-AFB7-440EE895352D}"/>
              </a:ext>
            </a:extLst>
          </p:cNvPr>
          <p:cNvGrpSpPr/>
          <p:nvPr/>
        </p:nvGrpSpPr>
        <p:grpSpPr>
          <a:xfrm>
            <a:off x="262395" y="1376671"/>
            <a:ext cx="5269411" cy="3561089"/>
            <a:chOff x="750443" y="1472498"/>
            <a:chExt cx="6647450" cy="4431633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4F215354-2AE3-A542-B5B0-B7EDBC839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443" y="1472498"/>
              <a:ext cx="6647450" cy="4431633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2AC8277-C337-40A3-B739-C16883ECCB44}"/>
                </a:ext>
              </a:extLst>
            </p:cNvPr>
            <p:cNvCxnSpPr/>
            <p:nvPr/>
          </p:nvCxnSpPr>
          <p:spPr>
            <a:xfrm>
              <a:off x="5410726" y="4660287"/>
              <a:ext cx="227023" cy="13873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31D6304-09F9-4610-A2CC-D6CB53A0F255}"/>
                </a:ext>
              </a:extLst>
            </p:cNvPr>
            <p:cNvCxnSpPr/>
            <p:nvPr/>
          </p:nvCxnSpPr>
          <p:spPr>
            <a:xfrm>
              <a:off x="5000822" y="3544088"/>
              <a:ext cx="636927" cy="60606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227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E3AA-337E-4CF0-BD34-B32A69487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61" y="365125"/>
            <a:ext cx="11189839" cy="700624"/>
          </a:xfrm>
        </p:spPr>
        <p:txBody>
          <a:bodyPr>
            <a:normAutofit fontScale="90000"/>
          </a:bodyPr>
          <a:lstStyle/>
          <a:p>
            <a:pPr algn="ctr"/>
            <a:r>
              <a:rPr lang="en-CH" sz="3200" dirty="0"/>
              <a:t>C</a:t>
            </a:r>
            <a:r>
              <a:rPr lang="fr-CH" sz="3200" dirty="0"/>
              <a:t>o</a:t>
            </a:r>
            <a:r>
              <a:rPr lang="en-CH" sz="3200" dirty="0"/>
              <a:t>m</a:t>
            </a:r>
            <a:r>
              <a:rPr lang="fr-CH" sz="3200" dirty="0"/>
              <a:t>p</a:t>
            </a:r>
            <a:r>
              <a:rPr lang="en-CH" sz="3200" dirty="0"/>
              <a:t>a</a:t>
            </a:r>
            <a:r>
              <a:rPr lang="fr-CH" sz="3200" dirty="0"/>
              <a:t>r</a:t>
            </a:r>
            <a:r>
              <a:rPr lang="en-CH" sz="3200" dirty="0"/>
              <a:t>i</a:t>
            </a:r>
            <a:r>
              <a:rPr lang="fr-CH" sz="3200" dirty="0"/>
              <a:t>n</a:t>
            </a:r>
            <a:r>
              <a:rPr lang="en-CH" sz="3200" dirty="0"/>
              <a:t>g </a:t>
            </a:r>
            <a:r>
              <a:rPr lang="fr-CH" sz="3200" dirty="0"/>
              <a:t>Di</a:t>
            </a:r>
            <a:r>
              <a:rPr lang="en-CH" sz="3200" dirty="0"/>
              <a:t>s</a:t>
            </a:r>
            <a:r>
              <a:rPr lang="fr-CH" sz="3200" dirty="0"/>
              <a:t>t</a:t>
            </a:r>
            <a:r>
              <a:rPr lang="en-CH" sz="3200" dirty="0"/>
              <a:t>r</a:t>
            </a:r>
            <a:r>
              <a:rPr lang="fr-CH" sz="3200" dirty="0"/>
              <a:t>i</a:t>
            </a:r>
            <a:r>
              <a:rPr lang="en-CH" sz="3200" dirty="0"/>
              <a:t>b</a:t>
            </a:r>
            <a:r>
              <a:rPr lang="fr-CH" sz="3200" dirty="0"/>
              <a:t>u</a:t>
            </a:r>
            <a:r>
              <a:rPr lang="en-CH" sz="3200" dirty="0"/>
              <a:t>t</a:t>
            </a:r>
            <a:r>
              <a:rPr lang="fr-CH" sz="3200" dirty="0"/>
              <a:t>i</a:t>
            </a:r>
            <a:r>
              <a:rPr lang="en-CH" sz="3200" dirty="0"/>
              <a:t>o</a:t>
            </a:r>
            <a:r>
              <a:rPr lang="fr-CH" sz="3200" dirty="0"/>
              <a:t>n</a:t>
            </a:r>
            <a:r>
              <a:rPr lang="en-CH" sz="3200" dirty="0"/>
              <a:t> </a:t>
            </a:r>
            <a:r>
              <a:rPr lang="fr-CH" sz="3200" dirty="0"/>
              <a:t>o</a:t>
            </a:r>
            <a:r>
              <a:rPr lang="en-CH" sz="3200" dirty="0"/>
              <a:t>f </a:t>
            </a:r>
            <a:r>
              <a:rPr lang="fr-CH" sz="3200" dirty="0"/>
              <a:t>C</a:t>
            </a:r>
            <a:r>
              <a:rPr lang="en-CH" sz="3200" dirty="0"/>
              <a:t>O2 intensity of </a:t>
            </a:r>
            <a:r>
              <a:rPr lang="fr-CH" sz="3200" dirty="0"/>
              <a:t>p</a:t>
            </a:r>
            <a:r>
              <a:rPr lang="en-CH" sz="3200" dirty="0"/>
              <a:t>r</a:t>
            </a:r>
            <a:r>
              <a:rPr lang="fr-CH" sz="3200" dirty="0"/>
              <a:t>o</a:t>
            </a:r>
            <a:r>
              <a:rPr lang="en-CH" sz="3200" dirty="0"/>
              <a:t>d</a:t>
            </a:r>
            <a:r>
              <a:rPr lang="fr-CH" sz="3200" dirty="0"/>
              <a:t>u</a:t>
            </a:r>
            <a:r>
              <a:rPr lang="en-CH" sz="3200" dirty="0"/>
              <a:t>c</a:t>
            </a:r>
            <a:r>
              <a:rPr lang="fr-CH" sz="3200" dirty="0"/>
              <a:t>t</a:t>
            </a:r>
            <a:r>
              <a:rPr lang="en-CH" sz="3200" dirty="0"/>
              <a:t>i</a:t>
            </a:r>
            <a:r>
              <a:rPr lang="fr-CH" sz="3200" dirty="0"/>
              <a:t>o</a:t>
            </a:r>
            <a:r>
              <a:rPr lang="en-CH" sz="3200" dirty="0"/>
              <a:t>n </a:t>
            </a:r>
            <a:r>
              <a:rPr lang="fr-CH" sz="3200" dirty="0"/>
              <a:t>a</a:t>
            </a:r>
            <a:r>
              <a:rPr lang="en-CH" sz="3200" dirty="0"/>
              <a:t>n</a:t>
            </a:r>
            <a:r>
              <a:rPr lang="fr-CH" sz="3200" dirty="0"/>
              <a:t>d</a:t>
            </a:r>
            <a:r>
              <a:rPr lang="en-CH" sz="3200" dirty="0"/>
              <a:t> e</a:t>
            </a:r>
            <a:r>
              <a:rPr lang="fr-CH" sz="3200" dirty="0"/>
              <a:t>x</a:t>
            </a:r>
            <a:r>
              <a:rPr lang="en-CH" sz="3200" dirty="0"/>
              <a:t>p</a:t>
            </a:r>
            <a:r>
              <a:rPr lang="fr-CH" sz="3200" dirty="0"/>
              <a:t>o</a:t>
            </a:r>
            <a:r>
              <a:rPr lang="en-CH" sz="3200" dirty="0"/>
              <a:t>r</a:t>
            </a:r>
            <a:r>
              <a:rPr lang="fr-CH" sz="3200" dirty="0"/>
              <a:t>t</a:t>
            </a:r>
            <a:r>
              <a:rPr lang="en-CH" sz="3200" dirty="0"/>
              <a:t>s</a:t>
            </a:r>
            <a:br>
              <a:rPr lang="en-CH" sz="3200" dirty="0"/>
            </a:br>
            <a:r>
              <a:rPr lang="en-CH" sz="2000" dirty="0"/>
              <a:t>(</a:t>
            </a:r>
            <a:r>
              <a:rPr lang="fr-CH" sz="2000" dirty="0"/>
              <a:t>b</a:t>
            </a:r>
            <a:r>
              <a:rPr lang="en-CH" sz="2000" dirty="0"/>
              <a:t>y quartile </a:t>
            </a:r>
            <a:r>
              <a:rPr lang="fr-CH" sz="2000" dirty="0"/>
              <a:t>o</a:t>
            </a:r>
            <a:r>
              <a:rPr lang="en-CH" sz="2000" dirty="0"/>
              <a:t>f </a:t>
            </a:r>
            <a:r>
              <a:rPr lang="fr-CH" sz="2000" dirty="0"/>
              <a:t>C</a:t>
            </a:r>
            <a:r>
              <a:rPr lang="en-CH" sz="2000" dirty="0"/>
              <a:t>O2</a:t>
            </a:r>
            <a:r>
              <a:rPr lang="fr-CH" sz="2000" dirty="0"/>
              <a:t>e</a:t>
            </a:r>
            <a:r>
              <a:rPr lang="en-CH" sz="2000" dirty="0"/>
              <a:t> </a:t>
            </a:r>
            <a:r>
              <a:rPr lang="fr-CH" sz="2000" dirty="0"/>
              <a:t>i</a:t>
            </a:r>
            <a:r>
              <a:rPr lang="en-CH" sz="2000" dirty="0" err="1"/>
              <a:t>ntensity</a:t>
            </a:r>
            <a:r>
              <a:rPr lang="en-CH" sz="2000" dirty="0"/>
              <a:t> b</a:t>
            </a:r>
            <a:r>
              <a:rPr lang="fr-CH" sz="2000" dirty="0"/>
              <a:t>y</a:t>
            </a:r>
            <a:r>
              <a:rPr lang="en-CH" sz="2000" dirty="0"/>
              <a:t> </a:t>
            </a:r>
            <a:r>
              <a:rPr lang="fr-CH" sz="2000" dirty="0"/>
              <a:t>r</a:t>
            </a:r>
            <a:r>
              <a:rPr lang="en-CH" sz="2000" dirty="0"/>
              <a:t>e</a:t>
            </a:r>
            <a:r>
              <a:rPr lang="fr-CH" sz="2000" dirty="0"/>
              <a:t>g</a:t>
            </a:r>
            <a:r>
              <a:rPr lang="en-CH" sz="2000" dirty="0"/>
              <a:t>i</a:t>
            </a:r>
            <a:r>
              <a:rPr lang="fr-CH" sz="2000" dirty="0"/>
              <a:t>o</a:t>
            </a:r>
            <a:r>
              <a:rPr lang="en-CH" sz="2000" dirty="0"/>
              <a:t>n </a:t>
            </a:r>
            <a:r>
              <a:rPr lang="fr-CH" sz="2000" dirty="0"/>
              <a:t>f</a:t>
            </a:r>
            <a:r>
              <a:rPr lang="en-CH" sz="2000" dirty="0"/>
              <a:t>o</a:t>
            </a:r>
            <a:r>
              <a:rPr lang="fr-CH" sz="2000" dirty="0"/>
              <a:t>r</a:t>
            </a:r>
            <a:r>
              <a:rPr lang="en-CH" sz="2000" dirty="0"/>
              <a:t> 2015; </a:t>
            </a:r>
            <a:r>
              <a:rPr lang="fr-CH" sz="2000" dirty="0"/>
              <a:t>d</a:t>
            </a:r>
            <a:r>
              <a:rPr lang="en-CH" sz="2000" dirty="0"/>
              <a:t>i</a:t>
            </a:r>
            <a:r>
              <a:rPr lang="fr-CH" sz="2000" dirty="0"/>
              <a:t>r</a:t>
            </a:r>
            <a:r>
              <a:rPr lang="en-CH" sz="2000" dirty="0"/>
              <a:t>e</a:t>
            </a:r>
            <a:r>
              <a:rPr lang="fr-CH" sz="2000" dirty="0"/>
              <a:t>c</a:t>
            </a:r>
            <a:r>
              <a:rPr lang="en-CH" sz="2000" dirty="0"/>
              <a:t>t </a:t>
            </a:r>
            <a:r>
              <a:rPr lang="fr-CH" sz="2000" dirty="0"/>
              <a:t>i</a:t>
            </a:r>
            <a:r>
              <a:rPr lang="en-CH" sz="2000" dirty="0" err="1"/>
              <a:t>ntensity</a:t>
            </a:r>
            <a:r>
              <a:rPr lang="en-CH" sz="2000" dirty="0"/>
              <a:t>)</a:t>
            </a:r>
            <a:endParaRPr lang="fr-CH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43BEA4C-5C8E-4786-A1BE-A395CEADA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66" y="1630152"/>
            <a:ext cx="5497068" cy="366471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E25EAE5-CD22-4BA7-9F95-350EB38680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8" y="1682082"/>
            <a:ext cx="5497068" cy="366217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BF5B1A1-3085-4B7D-B420-EB63AF047A2C}"/>
              </a:ext>
            </a:extLst>
          </p:cNvPr>
          <p:cNvSpPr txBox="1"/>
          <p:nvPr/>
        </p:nvSpPr>
        <p:spPr>
          <a:xfrm>
            <a:off x="1982803" y="1224462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Africa</a:t>
            </a:r>
            <a:endParaRPr lang="fr-CH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E91D504-784C-46CD-B4E5-9DAF236581A6}"/>
              </a:ext>
            </a:extLst>
          </p:cNvPr>
          <p:cNvSpPr txBox="1"/>
          <p:nvPr/>
        </p:nvSpPr>
        <p:spPr>
          <a:xfrm>
            <a:off x="8083615" y="123076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Asia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634C7E-1CD5-443A-A0E8-D0AC07D3EFE8}"/>
              </a:ext>
            </a:extLst>
          </p:cNvPr>
          <p:cNvSpPr txBox="1"/>
          <p:nvPr/>
        </p:nvSpPr>
        <p:spPr>
          <a:xfrm>
            <a:off x="163961" y="5633538"/>
            <a:ext cx="11568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S</a:t>
            </a:r>
            <a:r>
              <a:rPr lang="fr-CH" dirty="0"/>
              <a:t>h</a:t>
            </a:r>
            <a:r>
              <a:rPr lang="en-CH" dirty="0"/>
              <a:t>a</a:t>
            </a:r>
            <a:r>
              <a:rPr lang="fr-CH" dirty="0"/>
              <a:t>r</a:t>
            </a:r>
            <a:r>
              <a:rPr lang="en-CH" dirty="0"/>
              <a:t>e </a:t>
            </a:r>
            <a:r>
              <a:rPr lang="fr-CH" dirty="0"/>
              <a:t>o</a:t>
            </a:r>
            <a:r>
              <a:rPr lang="en-CH" dirty="0"/>
              <a:t>f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 </a:t>
            </a:r>
            <a:r>
              <a:rPr lang="fr-CH" dirty="0"/>
              <a:t>C</a:t>
            </a:r>
            <a:r>
              <a:rPr lang="en-CH" dirty="0"/>
              <a:t>O2 </a:t>
            </a:r>
            <a:r>
              <a:rPr lang="fr-CH" dirty="0"/>
              <a:t>i</a:t>
            </a:r>
            <a:r>
              <a:rPr lang="en-CH" dirty="0"/>
              <a:t>n</a:t>
            </a:r>
            <a:r>
              <a:rPr lang="fr-CH" dirty="0"/>
              <a:t>t</a:t>
            </a:r>
            <a:r>
              <a:rPr lang="en-CH" dirty="0"/>
              <a:t>e</a:t>
            </a:r>
            <a:r>
              <a:rPr lang="fr-CH" dirty="0"/>
              <a:t>n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t</a:t>
            </a:r>
            <a:r>
              <a:rPr lang="fr-CH" dirty="0"/>
              <a:t>y</a:t>
            </a:r>
            <a:r>
              <a:rPr lang="en-CH" dirty="0"/>
              <a:t> </a:t>
            </a:r>
            <a:r>
              <a:rPr lang="fr-CH" dirty="0"/>
              <a:t>e</a:t>
            </a:r>
            <a:r>
              <a:rPr lang="en-CH" dirty="0"/>
              <a:t>x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t</a:t>
            </a:r>
            <a:r>
              <a:rPr lang="fr-CH" dirty="0"/>
              <a:t>s</a:t>
            </a:r>
            <a:r>
              <a:rPr lang="en-CH" dirty="0"/>
              <a:t>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e</a:t>
            </a:r>
            <a:r>
              <a:rPr lang="en-CH" dirty="0"/>
              <a:t>r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/>
              <a:t>f</a:t>
            </a:r>
            <a:r>
              <a:rPr lang="fr-CH" dirty="0"/>
              <a:t>r</a:t>
            </a:r>
            <a:r>
              <a:rPr lang="en-CH" dirty="0"/>
              <a:t>i</a:t>
            </a:r>
            <a:r>
              <a:rPr lang="fr-CH" dirty="0"/>
              <a:t>c</a:t>
            </a:r>
            <a:r>
              <a:rPr lang="en-CH" dirty="0"/>
              <a:t>a (11%) </a:t>
            </a:r>
            <a:r>
              <a:rPr lang="fr-CH" dirty="0"/>
              <a:t>t</a:t>
            </a:r>
            <a:r>
              <a:rPr lang="en-CH" dirty="0"/>
              <a:t>h</a:t>
            </a:r>
            <a:r>
              <a:rPr lang="fr-CH" dirty="0"/>
              <a:t>a</a:t>
            </a:r>
            <a:r>
              <a:rPr lang="en-CH" dirty="0"/>
              <a:t>n </a:t>
            </a:r>
            <a:r>
              <a:rPr lang="fr-CH" dirty="0"/>
              <a:t>i</a:t>
            </a:r>
            <a:r>
              <a:rPr lang="en-CH" dirty="0"/>
              <a:t>n </a:t>
            </a:r>
            <a:r>
              <a:rPr lang="fr-CH" dirty="0"/>
              <a:t>A</a:t>
            </a:r>
            <a:r>
              <a:rPr lang="en-CH" dirty="0"/>
              <a:t>s</a:t>
            </a:r>
            <a:r>
              <a:rPr lang="fr-CH" dirty="0"/>
              <a:t>i</a:t>
            </a:r>
            <a:r>
              <a:rPr lang="en-CH" dirty="0"/>
              <a:t>a (3%) </a:t>
            </a:r>
            <a:r>
              <a:rPr lang="fr-CH" dirty="0"/>
              <a:t>b</a:t>
            </a:r>
            <a:r>
              <a:rPr lang="en-CH" dirty="0"/>
              <a:t>u</a:t>
            </a:r>
            <a:r>
              <a:rPr lang="fr-CH" dirty="0"/>
              <a:t>t</a:t>
            </a:r>
            <a:r>
              <a:rPr lang="en-CH" dirty="0"/>
              <a:t> </a:t>
            </a:r>
            <a:r>
              <a:rPr lang="fr-CH" dirty="0"/>
              <a:t>h</a:t>
            </a:r>
            <a:r>
              <a:rPr lang="en-CH" dirty="0"/>
              <a:t>i</a:t>
            </a:r>
            <a:r>
              <a:rPr lang="fr-CH" dirty="0"/>
              <a:t>g</a:t>
            </a:r>
            <a:r>
              <a:rPr lang="en-CH" dirty="0"/>
              <a:t>h</a:t>
            </a:r>
            <a:r>
              <a:rPr lang="fr-CH" dirty="0"/>
              <a:t>e</a:t>
            </a:r>
            <a:r>
              <a:rPr lang="en-CH" dirty="0"/>
              <a:t>r </a:t>
            </a:r>
            <a:r>
              <a:rPr lang="fr-CH" dirty="0"/>
              <a:t>e</a:t>
            </a:r>
            <a:r>
              <a:rPr lang="en-CH" dirty="0"/>
              <a:t>x</a:t>
            </a:r>
            <a:r>
              <a:rPr lang="fr-CH" dirty="0"/>
              <a:t>p</a:t>
            </a:r>
            <a:r>
              <a:rPr lang="en-CH" dirty="0"/>
              <a:t>o</a:t>
            </a:r>
            <a:r>
              <a:rPr lang="fr-CH" dirty="0"/>
              <a:t>r</a:t>
            </a:r>
            <a:r>
              <a:rPr lang="en-CH" dirty="0"/>
              <a:t>t </a:t>
            </a:r>
            <a:r>
              <a:rPr lang="fr-CH" dirty="0"/>
              <a:t>s</a:t>
            </a:r>
            <a:r>
              <a:rPr lang="en-CH" dirty="0"/>
              <a:t>h</a:t>
            </a:r>
            <a:r>
              <a:rPr lang="fr-CH" dirty="0"/>
              <a:t>a</a:t>
            </a:r>
            <a:r>
              <a:rPr lang="en-CH" dirty="0"/>
              <a:t>r</a:t>
            </a:r>
            <a:r>
              <a:rPr lang="fr-CH" dirty="0"/>
              <a:t>e</a:t>
            </a:r>
            <a:r>
              <a:rPr lang="en-CH" dirty="0"/>
              <a:t> </a:t>
            </a:r>
            <a:r>
              <a:rPr lang="fr-CH" dirty="0"/>
              <a:t>i</a:t>
            </a:r>
            <a:r>
              <a:rPr lang="en-CH" dirty="0"/>
              <a:t>n Asia in third quartile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644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BA94-D1F8-4ACE-9086-1A5088BD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53"/>
            <a:ext cx="10515600" cy="492519"/>
          </a:xfrm>
        </p:spPr>
        <p:txBody>
          <a:bodyPr>
            <a:normAutofit/>
          </a:bodyPr>
          <a:lstStyle/>
          <a:p>
            <a:pPr algn="ctr"/>
            <a:r>
              <a:rPr lang="fr-CH" sz="2000" dirty="0"/>
              <a:t>S</a:t>
            </a:r>
            <a:r>
              <a:rPr lang="en-CH" sz="2000" dirty="0"/>
              <a:t>o</a:t>
            </a:r>
            <a:r>
              <a:rPr lang="fr-CH" sz="2000" dirty="0"/>
              <a:t>m</a:t>
            </a:r>
            <a:r>
              <a:rPr lang="en-CH" sz="2000" dirty="0"/>
              <a:t>e C</a:t>
            </a:r>
            <a:r>
              <a:rPr lang="fr-CH" sz="2000" dirty="0"/>
              <a:t>o</a:t>
            </a:r>
            <a:r>
              <a:rPr lang="en-CH" sz="2000" dirty="0"/>
              <a:t>r</a:t>
            </a:r>
            <a:r>
              <a:rPr lang="fr-CH" sz="2000" dirty="0"/>
              <a:t>r</a:t>
            </a:r>
            <a:r>
              <a:rPr lang="en-CH" sz="2000" dirty="0"/>
              <a:t>e</a:t>
            </a:r>
            <a:r>
              <a:rPr lang="fr-CH" sz="2000" dirty="0"/>
              <a:t>l</a:t>
            </a:r>
            <a:r>
              <a:rPr lang="en-CH" sz="2000" dirty="0"/>
              <a:t>a</a:t>
            </a:r>
            <a:r>
              <a:rPr lang="fr-CH" sz="2000" dirty="0"/>
              <a:t>t</a:t>
            </a:r>
            <a:r>
              <a:rPr lang="en-CH" sz="2000" dirty="0"/>
              <a:t>e</a:t>
            </a:r>
            <a:r>
              <a:rPr lang="fr-CH" sz="2000" dirty="0"/>
              <a:t>s</a:t>
            </a:r>
            <a:r>
              <a:rPr lang="en-CH" sz="2000" dirty="0"/>
              <a:t> </a:t>
            </a:r>
            <a:r>
              <a:rPr lang="fr-CH" sz="2000" dirty="0"/>
              <a:t>o</a:t>
            </a:r>
            <a:r>
              <a:rPr lang="en-CH" sz="2000" dirty="0"/>
              <a:t>f </a:t>
            </a:r>
            <a:r>
              <a:rPr lang="fr-CH" sz="2000" dirty="0"/>
              <a:t>C</a:t>
            </a:r>
            <a:r>
              <a:rPr lang="en-CH" sz="2000" dirty="0"/>
              <a:t>O2 </a:t>
            </a:r>
            <a:r>
              <a:rPr lang="fr-CH" sz="2000" dirty="0"/>
              <a:t>e</a:t>
            </a:r>
            <a:r>
              <a:rPr lang="en-CH" sz="2000" dirty="0"/>
              <a:t>m</a:t>
            </a:r>
            <a:r>
              <a:rPr lang="fr-CH" sz="2000" dirty="0"/>
              <a:t>i</a:t>
            </a:r>
            <a:r>
              <a:rPr lang="en-CH" sz="2000" dirty="0"/>
              <a:t>s</a:t>
            </a:r>
            <a:r>
              <a:rPr lang="fr-CH" sz="2000" dirty="0"/>
              <a:t>s</a:t>
            </a:r>
            <a:r>
              <a:rPr lang="en-CH" sz="2000" dirty="0"/>
              <a:t>i</a:t>
            </a:r>
            <a:r>
              <a:rPr lang="fr-CH" sz="2000" dirty="0"/>
              <a:t>o</a:t>
            </a:r>
            <a:r>
              <a:rPr lang="en-CH" sz="2000" dirty="0"/>
              <a:t>n</a:t>
            </a:r>
            <a:r>
              <a:rPr lang="fr-CH" sz="2000" dirty="0"/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AC2E2-B497-46F4-AD9C-688EE0AB262D}"/>
              </a:ext>
            </a:extLst>
          </p:cNvPr>
          <p:cNvSpPr txBox="1"/>
          <p:nvPr/>
        </p:nvSpPr>
        <p:spPr>
          <a:xfrm>
            <a:off x="1965960" y="6095489"/>
            <a:ext cx="87971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1200" dirty="0"/>
              <a:t>Standard errors in parentheses. </a:t>
            </a:r>
            <a:r>
              <a:rPr lang="en-US" sz="1200" baseline="30000" dirty="0"/>
              <a:t>*</a:t>
            </a:r>
            <a:r>
              <a:rPr lang="en-US" sz="1200" dirty="0"/>
              <a:t> </a:t>
            </a:r>
            <a:r>
              <a:rPr lang="en-US" sz="1200" i="1" dirty="0"/>
              <a:t>p</a:t>
            </a:r>
            <a:r>
              <a:rPr lang="en-US" sz="1200" dirty="0"/>
              <a:t> &lt; 0.1, </a:t>
            </a:r>
            <a:r>
              <a:rPr lang="en-US" sz="1200" baseline="30000" dirty="0"/>
              <a:t>**</a:t>
            </a:r>
            <a:r>
              <a:rPr lang="en-US" sz="1200" dirty="0"/>
              <a:t> </a:t>
            </a:r>
            <a:r>
              <a:rPr lang="en-US" sz="1200" i="1" dirty="0"/>
              <a:t>p</a:t>
            </a:r>
            <a:r>
              <a:rPr lang="en-US" sz="1200" dirty="0"/>
              <a:t> &lt; 0.05, </a:t>
            </a:r>
            <a:r>
              <a:rPr lang="en-US" sz="1200" baseline="30000" dirty="0"/>
              <a:t>***</a:t>
            </a:r>
            <a:r>
              <a:rPr lang="en-US" sz="1200" dirty="0"/>
              <a:t> </a:t>
            </a:r>
            <a:r>
              <a:rPr lang="en-US" sz="1200" i="1" dirty="0"/>
              <a:t>p</a:t>
            </a:r>
            <a:r>
              <a:rPr lang="en-US" sz="1200" dirty="0"/>
              <a:t> &lt; 0.01</a:t>
            </a:r>
            <a:endParaRPr lang="fr-CH" sz="1200" dirty="0"/>
          </a:p>
          <a:p>
            <a:r>
              <a:rPr lang="en-US" sz="1200" dirty="0"/>
              <a:t> Notes : DEI</a:t>
            </a:r>
            <a:r>
              <a:rPr lang="en-CH" sz="1200" dirty="0"/>
              <a:t>:</a:t>
            </a:r>
            <a:r>
              <a:rPr lang="en-US" sz="1200" dirty="0"/>
              <a:t> Direct Emission Intensity.</a:t>
            </a:r>
            <a:r>
              <a:rPr lang="en-CH" sz="1200" dirty="0"/>
              <a:t> L</a:t>
            </a:r>
            <a:r>
              <a:rPr lang="fr-CH" sz="1200" dirty="0"/>
              <a:t>e</a:t>
            </a:r>
            <a:r>
              <a:rPr lang="en-CH" sz="1200" dirty="0"/>
              <a:t>n</a:t>
            </a:r>
            <a:r>
              <a:rPr lang="fr-CH" sz="1200" dirty="0"/>
              <a:t>g</a:t>
            </a:r>
            <a:r>
              <a:rPr lang="en-CH" sz="1200" dirty="0"/>
              <a:t>t</a:t>
            </a:r>
            <a:r>
              <a:rPr lang="fr-CH" sz="1200" dirty="0"/>
              <a:t>h</a:t>
            </a:r>
            <a:r>
              <a:rPr lang="en-CH" sz="1200" dirty="0"/>
              <a:t>= </a:t>
            </a:r>
            <a:r>
              <a:rPr lang="fr-CH" sz="1200" dirty="0"/>
              <a:t>U</a:t>
            </a:r>
            <a:r>
              <a:rPr lang="en-CH" sz="1200" dirty="0"/>
              <a:t> +</a:t>
            </a:r>
            <a:r>
              <a:rPr lang="fr-CH" sz="1200" dirty="0"/>
              <a:t>D</a:t>
            </a:r>
            <a:r>
              <a:rPr lang="en-CH" sz="1200" dirty="0"/>
              <a:t>; </a:t>
            </a:r>
            <a:r>
              <a:rPr lang="fr-CH" sz="1200" dirty="0"/>
              <a:t>P</a:t>
            </a:r>
            <a:r>
              <a:rPr lang="en-CH" sz="1200" dirty="0"/>
              <a:t>O</a:t>
            </a:r>
            <a:r>
              <a:rPr lang="fr-CH" sz="1200" dirty="0"/>
              <a:t>S</a:t>
            </a:r>
            <a:r>
              <a:rPr lang="en-CH" sz="1200" dirty="0"/>
              <a:t> =</a:t>
            </a:r>
            <a:r>
              <a:rPr lang="fr-CH" sz="1200" dirty="0"/>
              <a:t>U</a:t>
            </a:r>
            <a:r>
              <a:rPr lang="en-CH" sz="1200" dirty="0"/>
              <a:t>/</a:t>
            </a:r>
            <a:r>
              <a:rPr lang="fr-CH" sz="1200" dirty="0"/>
              <a:t>D</a:t>
            </a:r>
            <a:r>
              <a:rPr lang="en-CH" sz="1200" dirty="0"/>
              <a:t> </a:t>
            </a:r>
            <a:r>
              <a:rPr lang="en-US" sz="1200" dirty="0"/>
              <a:t>A larger value of Pos means more upstream. </a:t>
            </a:r>
            <a:endParaRPr lang="fr-CH" sz="12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D4FAEB5-045E-4228-ACEA-E7ED03CD9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19" y="1052441"/>
            <a:ext cx="9679921" cy="495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907C-A439-40EA-BE06-1527BA1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pPr algn="ctr"/>
            <a:r>
              <a:rPr lang="en-CH" dirty="0"/>
              <a:t>Next steps</a:t>
            </a:r>
            <a:endParaRPr lang="fr-C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E3E65F-C86C-4025-9306-9EDEFADFB10C}"/>
              </a:ext>
            </a:extLst>
          </p:cNvPr>
          <p:cNvSpPr txBox="1"/>
          <p:nvPr/>
        </p:nvSpPr>
        <p:spPr>
          <a:xfrm>
            <a:off x="685800" y="1676400"/>
            <a:ext cx="10864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S</a:t>
            </a:r>
            <a:r>
              <a:rPr lang="fr-CH" sz="2400" dirty="0"/>
              <a:t>t</a:t>
            </a:r>
            <a:r>
              <a:rPr lang="en-CH" sz="2400" dirty="0"/>
              <a:t>y</a:t>
            </a: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z</a:t>
            </a:r>
            <a:r>
              <a:rPr lang="en-CH" sz="2400" dirty="0"/>
              <a:t>e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p</a:t>
            </a:r>
            <a:r>
              <a:rPr lang="en-CH" sz="2400" dirty="0" err="1"/>
              <a:t>atterns</a:t>
            </a:r>
            <a:r>
              <a:rPr lang="en-CH" sz="2400" dirty="0"/>
              <a:t> : </a:t>
            </a:r>
            <a:r>
              <a:rPr lang="fr-CH" sz="2400" dirty="0"/>
              <a:t>S</a:t>
            </a:r>
            <a:r>
              <a:rPr lang="en-CH" sz="2400" dirty="0"/>
              <a:t>o</a:t>
            </a:r>
            <a:r>
              <a:rPr lang="fr-CH" sz="2400" dirty="0"/>
              <a:t>m</a:t>
            </a:r>
            <a:r>
              <a:rPr lang="en-CH" sz="2400" dirty="0"/>
              <a:t>e decoupling across regions; </a:t>
            </a:r>
            <a:r>
              <a:rPr lang="fr-CH" sz="2400" dirty="0"/>
              <a:t>H</a:t>
            </a:r>
            <a:r>
              <a:rPr lang="en-CH" sz="2400" dirty="0"/>
              <a:t>i</a:t>
            </a:r>
            <a:r>
              <a:rPr lang="fr-CH" sz="2400" dirty="0"/>
              <a:t>g</a:t>
            </a:r>
            <a:r>
              <a:rPr lang="en-CH" sz="2400" dirty="0"/>
              <a:t>h </a:t>
            </a:r>
            <a:r>
              <a:rPr lang="fr-CH" sz="2400" dirty="0"/>
              <a:t>C</a:t>
            </a:r>
            <a:r>
              <a:rPr lang="en-CH" sz="2400" dirty="0"/>
              <a:t>O2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s</a:t>
            </a:r>
            <a:r>
              <a:rPr lang="fr-CH" sz="2400" dirty="0"/>
              <a:t>i</a:t>
            </a:r>
            <a:r>
              <a:rPr lang="en-CH" sz="2400" dirty="0"/>
              <a:t>t</a:t>
            </a:r>
            <a:r>
              <a:rPr lang="fr-CH" sz="2400" dirty="0"/>
              <a:t>y</a:t>
            </a:r>
            <a:r>
              <a:rPr lang="en-CH" sz="2400" dirty="0"/>
              <a:t> </a:t>
            </a:r>
            <a:r>
              <a:rPr lang="fr-CH" sz="2400" dirty="0"/>
              <a:t>o</a:t>
            </a:r>
            <a:r>
              <a:rPr lang="en-CH" sz="2400" dirty="0"/>
              <a:t>f </a:t>
            </a:r>
            <a:r>
              <a:rPr lang="fr-CH" sz="2400" dirty="0"/>
              <a:t>e</a:t>
            </a:r>
            <a:r>
              <a:rPr lang="en-CH" sz="2400" dirty="0" err="1"/>
              <a:t>xport</a:t>
            </a:r>
            <a:r>
              <a:rPr lang="en-CH" sz="2400" dirty="0"/>
              <a:t> basket in Africa; 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r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 err="1"/>
              <a:t>lates</a:t>
            </a:r>
            <a:r>
              <a:rPr lang="en-CH" sz="2400" dirty="0"/>
              <a:t> of CO2 intensity of activities (upstream, GVC l</a:t>
            </a:r>
            <a:r>
              <a:rPr lang="fr-CH" sz="2400" dirty="0"/>
              <a:t>e</a:t>
            </a:r>
            <a:r>
              <a:rPr lang="en-CH" sz="2400" dirty="0" err="1"/>
              <a:t>ngth</a:t>
            </a:r>
            <a:r>
              <a:rPr lang="en-CH" sz="2400" dirty="0"/>
              <a:t>, etc...)</a:t>
            </a:r>
          </a:p>
          <a:p>
            <a:pPr algn="ctr"/>
            <a:r>
              <a:rPr lang="en-CH" sz="2400" dirty="0"/>
              <a:t>E</a:t>
            </a:r>
            <a:r>
              <a:rPr lang="fr-CH" sz="2400" dirty="0"/>
              <a:t>x</a:t>
            </a:r>
            <a:r>
              <a:rPr lang="en-CH" sz="2400" dirty="0"/>
              <a:t>p</a:t>
            </a:r>
            <a:r>
              <a:rPr lang="fr-CH" sz="2400" dirty="0"/>
              <a:t>l</a:t>
            </a:r>
            <a:r>
              <a:rPr lang="en-CH" sz="2400" dirty="0"/>
              <a:t>o</a:t>
            </a:r>
            <a:r>
              <a:rPr lang="fr-CH" sz="2400" dirty="0"/>
              <a:t>i</a:t>
            </a:r>
            <a:r>
              <a:rPr lang="en-CH" sz="2400" dirty="0"/>
              <a:t>t </a:t>
            </a:r>
            <a:r>
              <a:rPr lang="fr-CH" sz="2400" dirty="0"/>
              <a:t>R</a:t>
            </a:r>
            <a:r>
              <a:rPr lang="en-CH" sz="2400" dirty="0"/>
              <a:t>M</a:t>
            </a:r>
            <a:r>
              <a:rPr lang="fr-CH" sz="2400" dirty="0"/>
              <a:t>R</a:t>
            </a:r>
            <a:r>
              <a:rPr lang="en-CH" sz="2400" dirty="0"/>
              <a:t>I</a:t>
            </a:r>
            <a:r>
              <a:rPr lang="fr-CH" sz="2400" dirty="0"/>
              <a:t>O</a:t>
            </a:r>
            <a:r>
              <a:rPr lang="en-CH" sz="2400" dirty="0"/>
              <a:t> </a:t>
            </a:r>
            <a:r>
              <a:rPr lang="fr-CH" sz="2400" dirty="0"/>
              <a:t>g</a:t>
            </a:r>
            <a:r>
              <a:rPr lang="en-CH" sz="2400" dirty="0"/>
              <a:t>r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u</a:t>
            </a:r>
            <a:r>
              <a:rPr lang="en-CH" sz="2400" dirty="0"/>
              <a:t>l</a:t>
            </a:r>
            <a:r>
              <a:rPr lang="fr-CH" sz="2400" dirty="0"/>
              <a:t>a</a:t>
            </a:r>
            <a:r>
              <a:rPr lang="en-CH" sz="2400" dirty="0" err="1"/>
              <a:t>rity</a:t>
            </a:r>
            <a:r>
              <a:rPr lang="en-CH" sz="2400" dirty="0"/>
              <a:t> for </a:t>
            </a:r>
            <a:r>
              <a:rPr lang="fr-CH" sz="2400" dirty="0"/>
              <a:t>P</a:t>
            </a:r>
            <a:r>
              <a:rPr lang="en-CH" sz="2400" dirty="0"/>
              <a:t>o</a:t>
            </a: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c</a:t>
            </a:r>
            <a:r>
              <a:rPr lang="en-CH" sz="2400" dirty="0"/>
              <a:t>y </a:t>
            </a:r>
          </a:p>
          <a:p>
            <a:pPr algn="ctr"/>
            <a:endParaRPr lang="en-CH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H" sz="2400" dirty="0"/>
              <a:t>A</a:t>
            </a:r>
            <a:r>
              <a:rPr lang="en-CH" sz="2400" dirty="0"/>
              <a:t>s</a:t>
            </a:r>
            <a:r>
              <a:rPr lang="fr-CH" sz="2400" dirty="0"/>
              <a:t>i</a:t>
            </a:r>
            <a:r>
              <a:rPr lang="en-CH" sz="2400" dirty="0"/>
              <a:t>a fully integrated in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G</a:t>
            </a:r>
            <a:r>
              <a:rPr lang="en-CH" sz="2400" dirty="0"/>
              <a:t>V</a:t>
            </a:r>
            <a:r>
              <a:rPr lang="fr-CH" sz="2400" dirty="0"/>
              <a:t>C</a:t>
            </a:r>
            <a:r>
              <a:rPr lang="en-CH" sz="2400" dirty="0"/>
              <a:t>s. </a:t>
            </a:r>
            <a:r>
              <a:rPr lang="fr-CH" sz="2400" dirty="0"/>
              <a:t>P</a:t>
            </a:r>
            <a:r>
              <a:rPr lang="en-CH" sz="2400" dirty="0"/>
              <a:t>o</a:t>
            </a:r>
            <a:r>
              <a:rPr lang="fr-CH" sz="2400" dirty="0"/>
              <a:t>l</a:t>
            </a:r>
            <a:r>
              <a:rPr lang="en-CH" sz="2400" dirty="0"/>
              <a:t>i</a:t>
            </a:r>
            <a:r>
              <a:rPr lang="fr-CH" sz="2400" dirty="0"/>
              <a:t>c</a:t>
            </a:r>
            <a:r>
              <a:rPr lang="en-CH" sz="2400" dirty="0"/>
              <a:t>y </a:t>
            </a:r>
            <a:r>
              <a:rPr lang="fr-CH" sz="2400" dirty="0"/>
              <a:t>i</a:t>
            </a:r>
            <a:r>
              <a:rPr lang="en-CH" sz="2400" dirty="0"/>
              <a:t>s</a:t>
            </a:r>
            <a:r>
              <a:rPr lang="fr-CH" sz="2400" dirty="0"/>
              <a:t>s</a:t>
            </a:r>
            <a:r>
              <a:rPr lang="en-CH" sz="2400" dirty="0" err="1"/>
              <a:t>ue</a:t>
            </a:r>
            <a:r>
              <a:rPr lang="en-CH" sz="2400" dirty="0"/>
              <a:t> is to detect potential comparative advantage in low </a:t>
            </a:r>
            <a:r>
              <a:rPr lang="fr-CH" sz="2400" dirty="0"/>
              <a:t>C</a:t>
            </a:r>
            <a:r>
              <a:rPr lang="en-CH" sz="2400" dirty="0"/>
              <a:t>O2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fr-CH" sz="2400" dirty="0"/>
              <a:t>a</a:t>
            </a:r>
            <a:r>
              <a:rPr lang="en-CH" sz="2400" dirty="0" err="1"/>
              <a:t>ctivities</a:t>
            </a:r>
            <a:r>
              <a:rPr lang="en-CH" sz="2400" dirty="0"/>
              <a:t> </a:t>
            </a:r>
            <a:r>
              <a:rPr lang="fr-CH" sz="2400" dirty="0"/>
              <a:t>a</a:t>
            </a:r>
            <a:r>
              <a:rPr lang="en-CH" sz="2400" dirty="0"/>
              <a:t>n</a:t>
            </a:r>
            <a:r>
              <a:rPr lang="fr-CH" sz="2400" dirty="0"/>
              <a:t>d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c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t</a:t>
            </a:r>
            <a:r>
              <a:rPr lang="fr-CH" sz="2400" dirty="0"/>
              <a:t>i</a:t>
            </a:r>
            <a:r>
              <a:rPr lang="en-CH" sz="2400" dirty="0"/>
              <a:t>v</a:t>
            </a:r>
            <a:r>
              <a:rPr lang="fr-CH" sz="2400" dirty="0"/>
              <a:t>i</a:t>
            </a:r>
            <a:r>
              <a:rPr lang="en-CH" sz="2400" dirty="0"/>
              <a:t>z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h</a:t>
            </a:r>
            <a:r>
              <a:rPr lang="fr-CH" sz="2400" dirty="0"/>
              <a:t>e</a:t>
            </a:r>
            <a:r>
              <a:rPr lang="en-CH" sz="2400" dirty="0"/>
              <a:t>m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H" sz="2400" dirty="0"/>
              <a:t>A</a:t>
            </a:r>
            <a:r>
              <a:rPr lang="fr-CH" sz="2400" dirty="0" err="1"/>
              <a:t>fr</a:t>
            </a:r>
            <a:r>
              <a:rPr lang="en-CH" sz="2400" dirty="0"/>
              <a:t>i</a:t>
            </a:r>
            <a:r>
              <a:rPr lang="fr-CH" sz="2400" dirty="0"/>
              <a:t>c</a:t>
            </a:r>
            <a:r>
              <a:rPr lang="en-CH" sz="2400" dirty="0"/>
              <a:t>a </a:t>
            </a:r>
            <a:r>
              <a:rPr lang="fr-CH" sz="2400" dirty="0"/>
              <a:t>s</a:t>
            </a:r>
            <a:r>
              <a:rPr lang="en-CH" sz="2400" dirty="0"/>
              <a:t>t</a:t>
            </a:r>
            <a:r>
              <a:rPr lang="fr-CH" sz="2400" dirty="0"/>
              <a:t>i</a:t>
            </a:r>
            <a:r>
              <a:rPr lang="en-CH" sz="2400" dirty="0"/>
              <a:t>l</a:t>
            </a:r>
            <a:r>
              <a:rPr lang="fr-CH" sz="2400" dirty="0"/>
              <a:t>l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r</a:t>
            </a:r>
            <a:r>
              <a:rPr lang="en-CH" sz="2400" dirty="0"/>
              <a:t>e</a:t>
            </a:r>
            <a:r>
              <a:rPr lang="fr-CH" sz="2400" dirty="0"/>
              <a:t>a</a:t>
            </a:r>
            <a:r>
              <a:rPr lang="en-CH" sz="2400" dirty="0"/>
              <a:t>p </a:t>
            </a:r>
            <a:r>
              <a:rPr lang="fr-CH" sz="2400" dirty="0"/>
              <a:t>b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e</a:t>
            </a:r>
            <a:r>
              <a:rPr lang="fr-CH" sz="2400" dirty="0"/>
              <a:t>f</a:t>
            </a:r>
            <a:r>
              <a:rPr lang="en-CH" sz="2400" dirty="0"/>
              <a:t>i</a:t>
            </a:r>
            <a:r>
              <a:rPr lang="fr-CH" sz="2400" dirty="0"/>
              <a:t>t</a:t>
            </a:r>
            <a:r>
              <a:rPr lang="en-CH" sz="2400" dirty="0"/>
              <a:t>s </a:t>
            </a:r>
            <a:r>
              <a:rPr lang="fr-CH" sz="2400" dirty="0"/>
              <a:t>o</a:t>
            </a:r>
            <a:r>
              <a:rPr lang="en-CH" sz="2400" dirty="0"/>
              <a:t>f </a:t>
            </a:r>
            <a:r>
              <a:rPr lang="fr-CH" sz="2400" dirty="0"/>
              <a:t>c</a:t>
            </a:r>
            <a:r>
              <a:rPr lang="en-CH" sz="2400" dirty="0"/>
              <a:t>l</a:t>
            </a:r>
            <a:r>
              <a:rPr lang="fr-CH" sz="2400" dirty="0"/>
              <a:t>i</a:t>
            </a:r>
            <a:r>
              <a:rPr lang="en-CH" sz="2400" dirty="0"/>
              <a:t>m</a:t>
            </a:r>
            <a:r>
              <a:rPr lang="fr-CH" sz="2400" dirty="0"/>
              <a:t>b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g up GVC ladder. </a:t>
            </a:r>
            <a:r>
              <a:rPr lang="fr-CH" sz="2400" dirty="0"/>
              <a:t>U</a:t>
            </a:r>
            <a:r>
              <a:rPr lang="en-CH" sz="2400" dirty="0"/>
              <a:t>n</a:t>
            </a:r>
            <a:r>
              <a:rPr lang="fr-CH" sz="2400" dirty="0"/>
              <a:t>c</a:t>
            </a:r>
            <a:r>
              <a:rPr lang="en-CH" sz="2400" dirty="0"/>
              <a:t>o</a:t>
            </a:r>
            <a:r>
              <a:rPr lang="fr-CH" sz="2400" dirty="0"/>
              <a:t>v</a:t>
            </a:r>
            <a:r>
              <a:rPr lang="en-CH" sz="2400" dirty="0"/>
              <a:t>e</a:t>
            </a:r>
            <a:r>
              <a:rPr lang="fr-CH" sz="2400" dirty="0"/>
              <a:t>r</a:t>
            </a:r>
            <a:r>
              <a:rPr lang="en-CH" sz="2400" dirty="0"/>
              <a:t> </a:t>
            </a:r>
            <a:r>
              <a:rPr lang="fr-CH" sz="2400" dirty="0"/>
              <a:t>a</a:t>
            </a:r>
            <a:r>
              <a:rPr lang="en-CH" sz="2400" dirty="0"/>
              <a:t> </a:t>
            </a:r>
            <a:r>
              <a:rPr lang="fr-CH" sz="2400" dirty="0"/>
              <a:t>l</a:t>
            </a:r>
            <a:r>
              <a:rPr lang="en-CH" sz="2400" dirty="0"/>
              <a:t>o</a:t>
            </a:r>
            <a:r>
              <a:rPr lang="fr-CH" sz="2400" dirty="0"/>
              <a:t>w</a:t>
            </a:r>
            <a:r>
              <a:rPr lang="en-CH" sz="2400" dirty="0"/>
              <a:t> </a:t>
            </a:r>
            <a:r>
              <a:rPr lang="fr-CH" sz="2400" dirty="0"/>
              <a:t>C</a:t>
            </a:r>
            <a:r>
              <a:rPr lang="en-CH" sz="2400" dirty="0"/>
              <a:t>O2 </a:t>
            </a:r>
            <a:r>
              <a:rPr lang="fr-CH" sz="2400" dirty="0"/>
              <a:t>i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e</a:t>
            </a:r>
            <a:r>
              <a:rPr lang="fr-CH" sz="2400" dirty="0"/>
              <a:t>n</a:t>
            </a:r>
            <a:r>
              <a:rPr lang="en-CH" sz="2400" dirty="0"/>
              <a:t>s</a:t>
            </a:r>
            <a:r>
              <a:rPr lang="fr-CH" sz="2400" dirty="0"/>
              <a:t>i</a:t>
            </a:r>
            <a:r>
              <a:rPr lang="en-CH" sz="2400" dirty="0"/>
              <a:t>t</a:t>
            </a:r>
            <a:r>
              <a:rPr lang="fr-CH" sz="2400" dirty="0"/>
              <a:t>y</a:t>
            </a:r>
            <a:r>
              <a:rPr lang="en-CH" sz="2400" dirty="0"/>
              <a:t> </a:t>
            </a:r>
            <a:r>
              <a:rPr lang="fr-CH" sz="2400" dirty="0"/>
              <a:t>p</a:t>
            </a:r>
            <a:r>
              <a:rPr lang="en-CH" sz="2400" dirty="0"/>
              <a:t>a</a:t>
            </a:r>
            <a:r>
              <a:rPr lang="fr-CH" sz="2400" dirty="0"/>
              <a:t>t</a:t>
            </a:r>
            <a:r>
              <a:rPr lang="en-CH" sz="2400" dirty="0"/>
              <a:t>h. </a:t>
            </a:r>
            <a:r>
              <a:rPr lang="fr-CH" sz="2400" dirty="0"/>
              <a:t>U</a:t>
            </a:r>
            <a:r>
              <a:rPr lang="en-CH" sz="2400" dirty="0"/>
              <a:t>s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fr-CH" sz="2400" dirty="0"/>
              <a:t>p</a:t>
            </a:r>
            <a:r>
              <a:rPr lang="en-CH" sz="2400" dirty="0" err="1"/>
              <a:t>roximity</a:t>
            </a:r>
            <a:r>
              <a:rPr lang="en-CH" sz="2400" dirty="0"/>
              <a:t> metrics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e</a:t>
            </a:r>
            <a:r>
              <a:rPr lang="en-CH" sz="2400" dirty="0"/>
              <a:t>x</a:t>
            </a:r>
            <a:r>
              <a:rPr lang="fr-CH" sz="2400" dirty="0"/>
              <a:t>p</a:t>
            </a:r>
            <a:r>
              <a:rPr lang="en-CH" sz="2400" dirty="0"/>
              <a:t>l</a:t>
            </a:r>
            <a:r>
              <a:rPr lang="fr-CH" sz="2400" dirty="0"/>
              <a:t>o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en-US" sz="2400" dirty="0"/>
              <a:t>product space </a:t>
            </a:r>
            <a:r>
              <a:rPr lang="en-CH" sz="2400" dirty="0"/>
              <a:t>a</a:t>
            </a:r>
            <a:r>
              <a:rPr lang="fr-CH" sz="2400" dirty="0"/>
              <a:t>n</a:t>
            </a:r>
            <a:r>
              <a:rPr lang="en-CH" sz="2400" dirty="0"/>
              <a:t>d </a:t>
            </a:r>
            <a:r>
              <a:rPr lang="fr-CH" sz="2400" dirty="0"/>
              <a:t>f</a:t>
            </a:r>
            <a:r>
              <a:rPr lang="en-CH" sz="2400" dirty="0"/>
              <a:t>i</a:t>
            </a:r>
            <a:r>
              <a:rPr lang="fr-CH" sz="2400" dirty="0"/>
              <a:t>n</a:t>
            </a:r>
            <a:r>
              <a:rPr lang="en-CH" sz="2400" dirty="0"/>
              <a:t>d </a:t>
            </a:r>
            <a:r>
              <a:rPr lang="fr-CH" sz="2400" dirty="0"/>
              <a:t>c</a:t>
            </a:r>
            <a:r>
              <a:rPr lang="en-CH" sz="2400" dirty="0"/>
              <a:t>l</a:t>
            </a:r>
            <a:r>
              <a:rPr lang="fr-CH" sz="2400" dirty="0"/>
              <a:t>e</a:t>
            </a:r>
            <a:r>
              <a:rPr lang="en-CH" sz="2400" dirty="0"/>
              <a:t>a</a:t>
            </a:r>
            <a:r>
              <a:rPr lang="fr-CH" sz="2400" dirty="0"/>
              <a:t>n</a:t>
            </a:r>
            <a:r>
              <a:rPr lang="en-CH" sz="2400" dirty="0"/>
              <a:t> </a:t>
            </a:r>
            <a:r>
              <a:rPr lang="fr-CH" sz="2400" dirty="0"/>
              <a:t>p</a:t>
            </a:r>
            <a:r>
              <a:rPr lang="en-CH" sz="2400" dirty="0"/>
              <a:t>r</a:t>
            </a:r>
            <a:r>
              <a:rPr lang="fr-CH" sz="2400" dirty="0"/>
              <a:t>o</a:t>
            </a:r>
            <a:r>
              <a:rPr lang="en-CH" sz="2400" dirty="0"/>
              <a:t>d</a:t>
            </a:r>
            <a:r>
              <a:rPr lang="fr-CH" sz="2400" dirty="0"/>
              <a:t>u</a:t>
            </a:r>
            <a:r>
              <a:rPr lang="en-CH" sz="2400" dirty="0"/>
              <a:t>c</a:t>
            </a:r>
            <a:r>
              <a:rPr lang="fr-CH" sz="2400" dirty="0"/>
              <a:t>t</a:t>
            </a:r>
            <a:r>
              <a:rPr lang="en-CH" sz="2400" dirty="0"/>
              <a:t>s </a:t>
            </a:r>
            <a:r>
              <a:rPr lang="fr-CH" sz="2400" dirty="0"/>
              <a:t>c</a:t>
            </a:r>
            <a:r>
              <a:rPr lang="en-CH" sz="2400" dirty="0"/>
              <a:t>l</a:t>
            </a:r>
            <a:r>
              <a:rPr lang="fr-CH" sz="2400" dirty="0"/>
              <a:t>o</a:t>
            </a:r>
            <a:r>
              <a:rPr lang="en-CH" sz="2400" dirty="0"/>
              <a:t>s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fr-CH" sz="2400" dirty="0"/>
              <a:t>t</a:t>
            </a:r>
            <a:r>
              <a:rPr lang="en-CH" sz="2400" dirty="0"/>
              <a:t>o </a:t>
            </a:r>
            <a:r>
              <a:rPr lang="fr-CH" sz="2400" dirty="0"/>
              <a:t>t</a:t>
            </a:r>
            <a:r>
              <a:rPr lang="en-CH" sz="2400" dirty="0"/>
              <a:t>h</a:t>
            </a:r>
            <a:r>
              <a:rPr lang="fr-CH" sz="2400" dirty="0"/>
              <a:t>o</a:t>
            </a:r>
            <a:r>
              <a:rPr lang="en-CH" sz="2400" dirty="0"/>
              <a:t>s</a:t>
            </a:r>
            <a:r>
              <a:rPr lang="fr-CH" sz="2400" dirty="0"/>
              <a:t>e</a:t>
            </a:r>
            <a:r>
              <a:rPr lang="en-CH" sz="2400" dirty="0"/>
              <a:t> </a:t>
            </a:r>
            <a:r>
              <a:rPr lang="fr-CH" sz="2400" dirty="0"/>
              <a:t>c</a:t>
            </a:r>
            <a:r>
              <a:rPr lang="en-CH" sz="2400" dirty="0"/>
              <a:t>u</a:t>
            </a:r>
            <a:r>
              <a:rPr lang="fr-CH" sz="2400" dirty="0"/>
              <a:t>r</a:t>
            </a:r>
            <a:r>
              <a:rPr lang="en-CH" sz="2400" dirty="0"/>
              <a:t>r</a:t>
            </a:r>
            <a:r>
              <a:rPr lang="fr-CH" sz="2400" dirty="0"/>
              <a:t>e</a:t>
            </a:r>
            <a:r>
              <a:rPr lang="en-CH" sz="2400" dirty="0"/>
              <a:t>n</a:t>
            </a:r>
            <a:r>
              <a:rPr lang="fr-CH" sz="2400" dirty="0"/>
              <a:t>t</a:t>
            </a:r>
            <a:r>
              <a:rPr lang="en-CH" sz="2400" dirty="0"/>
              <a:t>l</a:t>
            </a:r>
            <a:r>
              <a:rPr lang="fr-CH" sz="2400" dirty="0"/>
              <a:t>y</a:t>
            </a:r>
            <a:r>
              <a:rPr lang="en-CH" sz="2400" dirty="0"/>
              <a:t> </a:t>
            </a:r>
            <a:r>
              <a:rPr lang="fr-CH" sz="2400" dirty="0"/>
              <a:t>e</a:t>
            </a:r>
            <a:r>
              <a:rPr lang="en-CH" sz="2400" dirty="0"/>
              <a:t>x</a:t>
            </a:r>
            <a:r>
              <a:rPr lang="fr-CH" sz="2400" dirty="0"/>
              <a:t>p</a:t>
            </a:r>
            <a:r>
              <a:rPr lang="en-CH" sz="2400" dirty="0"/>
              <a:t>o</a:t>
            </a:r>
            <a:r>
              <a:rPr lang="fr-CH" sz="2400" dirty="0"/>
              <a:t>r</a:t>
            </a:r>
            <a:r>
              <a:rPr lang="en-CH" sz="2400" dirty="0"/>
              <a:t>t</a:t>
            </a:r>
            <a:r>
              <a:rPr lang="fr-CH" sz="2400" dirty="0"/>
              <a:t>e</a:t>
            </a:r>
            <a:r>
              <a:rPr lang="en-CH" sz="2400" dirty="0"/>
              <a:t>d. 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224106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4284</Words>
  <Application>Microsoft Office PowerPoint</Application>
  <PresentationFormat>Widescreen</PresentationFormat>
  <Paragraphs>285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Office Theme</vt:lpstr>
      <vt:lpstr>CO2 emissions: Can GVC participation help decoupling? (regional trends: 1990-2015)  Jaime de Melo and Jean-Marc Solleder</vt:lpstr>
      <vt:lpstr>ADB report on Sustaining GVCs</vt:lpstr>
      <vt:lpstr>GVCs are mixed blessing for the environment: C02 footprint implications</vt:lpstr>
      <vt:lpstr>Direct and Indirect CO2 emissions by region (emission intensity: kg/€; output-weighted averages)</vt:lpstr>
      <vt:lpstr>Decoupling? (countries below 45 line)</vt:lpstr>
      <vt:lpstr>Upstreamness/Downstreamness (output weighted)</vt:lpstr>
      <vt:lpstr>Comparing Distribution of CO2 intensity of production and exports (by quartile of CO2e intensity by region for 2015; direct intensity)</vt:lpstr>
      <vt:lpstr>Some Correlates of CO2 emissions</vt:lpstr>
      <vt:lpstr>Next steps</vt:lpstr>
      <vt:lpstr>References</vt:lpstr>
      <vt:lpstr>Annex</vt:lpstr>
      <vt:lpstr>RMRIO countries : Africa</vt:lpstr>
      <vt:lpstr>RMRIO countries : Americas</vt:lpstr>
      <vt:lpstr>RMRIO countries : Asia</vt:lpstr>
      <vt:lpstr>RMRIO countries : Europe</vt:lpstr>
      <vt:lpstr>RMRIO countries : Oceania</vt:lpstr>
      <vt:lpstr>Data base: high granularity</vt:lpstr>
      <vt:lpstr>top 5 and bottom 5 CO2 emitters  (intensity and corresponding share of GDP)</vt:lpstr>
      <vt:lpstr>Carbon intensity of revealed Comparative advantage (RCA&gt;1) (by quartile and by decile of CO2 intensity)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Aperçu du commerce malgache et des relations commerciales</dc:title>
  <dc:creator>Jaime De Melo</dc:creator>
  <cp:lastModifiedBy>Jaime De Melo</cp:lastModifiedBy>
  <cp:revision>190</cp:revision>
  <cp:lastPrinted>2021-03-11T16:35:02Z</cp:lastPrinted>
  <dcterms:created xsi:type="dcterms:W3CDTF">2021-03-04T08:32:05Z</dcterms:created>
  <dcterms:modified xsi:type="dcterms:W3CDTF">2022-03-24T05:56:29Z</dcterms:modified>
</cp:coreProperties>
</file>