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6" r:id="rId2"/>
    <p:sldId id="264" r:id="rId3"/>
    <p:sldId id="268" r:id="rId4"/>
    <p:sldId id="270" r:id="rId5"/>
    <p:sldId id="269" r:id="rId6"/>
    <p:sldId id="263" r:id="rId7"/>
    <p:sldId id="266" r:id="rId8"/>
    <p:sldId id="27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828" autoAdjust="0"/>
  </p:normalViewPr>
  <p:slideViewPr>
    <p:cSldViewPr snapToGrid="0">
      <p:cViewPr varScale="1">
        <p:scale>
          <a:sx n="48" d="100"/>
          <a:sy n="48" d="100"/>
        </p:scale>
        <p:origin x="13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'Figure 22'!$A$6</c:f>
              <c:strCache>
                <c:ptCount val="1"/>
                <c:pt idx="0">
                  <c:v>Quality of overall infra.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22'!$B$5:$D$5</c:f>
              <c:strCache>
                <c:ptCount val="3"/>
                <c:pt idx="0">
                  <c:v>East Asia and Pacific</c:v>
                </c:pt>
                <c:pt idx="1">
                  <c:v>Middle East and North Africa</c:v>
                </c:pt>
                <c:pt idx="2">
                  <c:v>South Asia</c:v>
                </c:pt>
              </c:strCache>
            </c:strRef>
          </c:cat>
          <c:val>
            <c:numRef>
              <c:f>'Figure 22'!$B$6:$D$6</c:f>
              <c:numCache>
                <c:formatCode>0.0</c:formatCode>
                <c:ptCount val="3"/>
                <c:pt idx="0">
                  <c:v>4.64121790482353</c:v>
                </c:pt>
                <c:pt idx="1">
                  <c:v>4.2635985214666663</c:v>
                </c:pt>
                <c:pt idx="2">
                  <c:v>3.7253280481666668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38-44BA-9CC0-C377C40EF3C5}"/>
            </c:ext>
          </c:extLst>
        </c:ser>
        <c:ser>
          <c:idx val="1"/>
          <c:order val="1"/>
          <c:tx>
            <c:strRef>
              <c:f>'Figure 22'!$A$7</c:f>
              <c:strCache>
                <c:ptCount val="1"/>
                <c:pt idx="0">
                  <c:v>Quality of railroad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22'!$B$5:$D$5</c:f>
              <c:strCache>
                <c:ptCount val="3"/>
                <c:pt idx="0">
                  <c:v>East Asia and Pacific</c:v>
                </c:pt>
                <c:pt idx="1">
                  <c:v>Middle East and North Africa</c:v>
                </c:pt>
                <c:pt idx="2">
                  <c:v>South Asia</c:v>
                </c:pt>
              </c:strCache>
            </c:strRef>
          </c:cat>
          <c:val>
            <c:numRef>
              <c:f>'Figure 22'!$B$7:$D$7</c:f>
              <c:numCache>
                <c:formatCode>0.0</c:formatCode>
                <c:ptCount val="3"/>
                <c:pt idx="0">
                  <c:v>4.2198616742666664</c:v>
                </c:pt>
                <c:pt idx="1">
                  <c:v>3.3039767144999996</c:v>
                </c:pt>
                <c:pt idx="2">
                  <c:v>3.45896399025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38-44BA-9CC0-C377C40EF3C5}"/>
            </c:ext>
          </c:extLst>
        </c:ser>
        <c:ser>
          <c:idx val="2"/>
          <c:order val="2"/>
          <c:tx>
            <c:strRef>
              <c:f>'Figure 22'!$A$8</c:f>
              <c:strCache>
                <c:ptCount val="1"/>
                <c:pt idx="0">
                  <c:v>Quality of port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22'!$B$5:$D$5</c:f>
              <c:strCache>
                <c:ptCount val="3"/>
                <c:pt idx="0">
                  <c:v>East Asia and Pacific</c:v>
                </c:pt>
                <c:pt idx="1">
                  <c:v>Middle East and North Africa</c:v>
                </c:pt>
                <c:pt idx="2">
                  <c:v>South Asia</c:v>
                </c:pt>
              </c:strCache>
            </c:strRef>
          </c:cat>
          <c:val>
            <c:numRef>
              <c:f>'Figure 22'!$B$8:$D$8</c:f>
              <c:numCache>
                <c:formatCode>0.0</c:formatCode>
                <c:ptCount val="3"/>
                <c:pt idx="0">
                  <c:v>4.4325864875882361</c:v>
                </c:pt>
                <c:pt idx="1">
                  <c:v>4.3873707454000002</c:v>
                </c:pt>
                <c:pt idx="2">
                  <c:v>3.3661980231666671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38-44BA-9CC0-C377C40EF3C5}"/>
            </c:ext>
          </c:extLst>
        </c:ser>
        <c:ser>
          <c:idx val="3"/>
          <c:order val="3"/>
          <c:tx>
            <c:strRef>
              <c:f>'Figure 22'!$A$9</c:f>
              <c:strCache>
                <c:ptCount val="1"/>
                <c:pt idx="0">
                  <c:v>Quality of air transport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22'!$B$5:$D$5</c:f>
              <c:strCache>
                <c:ptCount val="3"/>
                <c:pt idx="0">
                  <c:v>East Asia and Pacific</c:v>
                </c:pt>
                <c:pt idx="1">
                  <c:v>Middle East and North Africa</c:v>
                </c:pt>
                <c:pt idx="2">
                  <c:v>South Asia</c:v>
                </c:pt>
              </c:strCache>
            </c:strRef>
          </c:cat>
          <c:val>
            <c:numRef>
              <c:f>'Figure 22'!$B$9:$D$9</c:f>
              <c:numCache>
                <c:formatCode>0.0</c:formatCode>
                <c:ptCount val="3"/>
                <c:pt idx="0">
                  <c:v>4.8996510927058825</c:v>
                </c:pt>
                <c:pt idx="1">
                  <c:v>4.5662658055999987</c:v>
                </c:pt>
                <c:pt idx="2">
                  <c:v>3.7979828913333331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138-44BA-9CC0-C377C40EF3C5}"/>
            </c:ext>
          </c:extLst>
        </c:ser>
        <c:ser>
          <c:idx val="4"/>
          <c:order val="4"/>
          <c:tx>
            <c:strRef>
              <c:f>'Figure 22'!$A$10</c:f>
              <c:strCache>
                <c:ptCount val="1"/>
                <c:pt idx="0">
                  <c:v>Electricity and telephony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22'!$B$5:$D$5</c:f>
              <c:strCache>
                <c:ptCount val="3"/>
                <c:pt idx="0">
                  <c:v>East Asia and Pacific</c:v>
                </c:pt>
                <c:pt idx="1">
                  <c:v>Middle East and North Africa</c:v>
                </c:pt>
                <c:pt idx="2">
                  <c:v>South Asia</c:v>
                </c:pt>
              </c:strCache>
            </c:strRef>
          </c:cat>
          <c:val>
            <c:numRef>
              <c:f>'Figure 22'!$B$10:$D$10</c:f>
              <c:numCache>
                <c:formatCode>0.0</c:formatCode>
                <c:ptCount val="3"/>
                <c:pt idx="0">
                  <c:v>5.0749371410388582</c:v>
                </c:pt>
                <c:pt idx="1">
                  <c:v>4.7818599908541417</c:v>
                </c:pt>
                <c:pt idx="2">
                  <c:v>3.3271099793136867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138-44BA-9CC0-C377C40EF3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32216224"/>
        <c:axId val="2132217472"/>
      </c:barChart>
      <c:catAx>
        <c:axId val="2132216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2217472"/>
        <c:crosses val="autoZero"/>
        <c:auto val="1"/>
        <c:lblAlgn val="ctr"/>
        <c:lblOffset val="100"/>
        <c:noMultiLvlLbl val="0"/>
      </c:catAx>
      <c:valAx>
        <c:axId val="2132217472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221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AE078-591F-42FE-A9D5-A981066A6415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3ED26-6C11-4334-BEA9-217A7B4E364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87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Interesting</a:t>
            </a:r>
            <a:r>
              <a:rPr lang="fr-FR" dirty="0"/>
              <a:t> and </a:t>
            </a:r>
            <a:r>
              <a:rPr lang="fr-FR" dirty="0" err="1"/>
              <a:t>very</a:t>
            </a:r>
            <a:r>
              <a:rPr lang="fr-FR" dirty="0"/>
              <a:t> informative report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we</a:t>
            </a:r>
            <a:r>
              <a:rPr lang="fr-FR" dirty="0"/>
              <a:t> can </a:t>
            </a:r>
            <a:r>
              <a:rPr lang="fr-FR" dirty="0" err="1"/>
              <a:t>draw</a:t>
            </a:r>
            <a:r>
              <a:rPr lang="fr-FR" dirty="0"/>
              <a:t> </a:t>
            </a:r>
            <a:r>
              <a:rPr lang="fr-FR" dirty="0" err="1"/>
              <a:t>lessons</a:t>
            </a:r>
            <a:r>
              <a:rPr lang="fr-FR" dirty="0"/>
              <a:t> for the MENA </a:t>
            </a:r>
            <a:r>
              <a:rPr lang="fr-FR" dirty="0" err="1"/>
              <a:t>region</a:t>
            </a:r>
            <a:endParaRPr lang="fr-FR" dirty="0"/>
          </a:p>
          <a:p>
            <a:endParaRPr lang="fr-FR" dirty="0"/>
          </a:p>
          <a:p>
            <a:r>
              <a:rPr lang="fr-FR" dirty="0" err="1"/>
              <a:t>some</a:t>
            </a:r>
            <a:r>
              <a:rPr lang="fr-FR" dirty="0"/>
              <a:t> </a:t>
            </a:r>
            <a:r>
              <a:rPr lang="fr-FR" dirty="0" err="1"/>
              <a:t>differences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MENA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3ED26-6C11-4334-BEA9-217A7B4E36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45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Deeper</a:t>
            </a:r>
            <a:r>
              <a:rPr lang="fr-FR" dirty="0"/>
              <a:t> </a:t>
            </a:r>
            <a:r>
              <a:rPr lang="fr-FR" dirty="0" err="1"/>
              <a:t>integration</a:t>
            </a:r>
            <a:r>
              <a:rPr lang="fr-FR" dirty="0"/>
              <a:t> in SEA and </a:t>
            </a:r>
            <a:r>
              <a:rPr lang="fr-FR" dirty="0" err="1"/>
              <a:t>growing</a:t>
            </a:r>
            <a:r>
              <a:rPr lang="fr-FR" dirty="0"/>
              <a:t> </a:t>
            </a:r>
            <a:r>
              <a:rPr lang="fr-FR" dirty="0" err="1"/>
              <a:t>intra-regional</a:t>
            </a:r>
            <a:r>
              <a:rPr lang="fr-FR" dirty="0"/>
              <a:t> </a:t>
            </a:r>
            <a:r>
              <a:rPr lang="fr-FR" dirty="0" err="1"/>
              <a:t>trade</a:t>
            </a:r>
            <a:r>
              <a:rPr lang="fr-FR" dirty="0"/>
              <a:t> as </a:t>
            </a:r>
            <a:r>
              <a:rPr lang="fr-FR" dirty="0" err="1"/>
              <a:t>driving</a:t>
            </a:r>
            <a:r>
              <a:rPr lang="fr-FR" dirty="0"/>
              <a:t> forces</a:t>
            </a:r>
          </a:p>
          <a:p>
            <a:pPr lvl="1"/>
            <a:r>
              <a:rPr lang="fr-FR" dirty="0"/>
              <a:t>More </a:t>
            </a:r>
            <a:r>
              <a:rPr lang="fr-FR" dirty="0" err="1"/>
              <a:t>than</a:t>
            </a:r>
            <a:r>
              <a:rPr lang="fr-FR" dirty="0"/>
              <a:t> 30% of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intermediate</a:t>
            </a:r>
            <a:r>
              <a:rPr lang="fr-FR" dirty="0"/>
              <a:t> inputs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within</a:t>
            </a:r>
            <a:r>
              <a:rPr lang="fr-FR" dirty="0"/>
              <a:t> the </a:t>
            </a:r>
            <a:r>
              <a:rPr lang="fr-FR" dirty="0" err="1"/>
              <a:t>region</a:t>
            </a:r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/>
              <a:t>Little </a:t>
            </a:r>
            <a:r>
              <a:rPr lang="fr-FR" dirty="0" err="1"/>
              <a:t>signs</a:t>
            </a:r>
            <a:r>
              <a:rPr lang="fr-FR" dirty="0"/>
              <a:t> of </a:t>
            </a:r>
            <a:r>
              <a:rPr lang="fr-FR" dirty="0" err="1"/>
              <a:t>Factory</a:t>
            </a:r>
            <a:r>
              <a:rPr lang="fr-FR" dirty="0"/>
              <a:t> MENA: </a:t>
            </a:r>
            <a:r>
              <a:rPr lang="fr-FR" dirty="0" err="1"/>
              <a:t>sourcing</a:t>
            </a:r>
            <a:r>
              <a:rPr lang="fr-FR" dirty="0"/>
              <a:t> </a:t>
            </a:r>
            <a:r>
              <a:rPr lang="fr-FR" dirty="0" err="1"/>
              <a:t>very</a:t>
            </a:r>
            <a:r>
              <a:rPr lang="fr-FR" dirty="0"/>
              <a:t> </a:t>
            </a:r>
            <a:r>
              <a:rPr lang="fr-FR" dirty="0" err="1"/>
              <a:t>little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within</a:t>
            </a:r>
            <a:r>
              <a:rPr lang="fr-FR" dirty="0"/>
              <a:t> the </a:t>
            </a:r>
            <a:r>
              <a:rPr lang="fr-FR" dirty="0" err="1"/>
              <a:t>region</a:t>
            </a:r>
            <a:r>
              <a:rPr lang="fr-FR" dirty="0"/>
              <a:t>.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participate</a:t>
            </a:r>
            <a:r>
              <a:rPr lang="fr-FR" dirty="0"/>
              <a:t> in the GVC </a:t>
            </a:r>
            <a:r>
              <a:rPr lang="fr-FR" dirty="0" err="1"/>
              <a:t>mainly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Europe.</a:t>
            </a:r>
          </a:p>
          <a:p>
            <a:endParaRPr lang="fr-FR" dirty="0"/>
          </a:p>
          <a:p>
            <a:r>
              <a:rPr lang="fr-FR" dirty="0"/>
              <a:t>SEA </a:t>
            </a:r>
            <a:r>
              <a:rPr lang="fr-FR" dirty="0" err="1"/>
              <a:t>deep</a:t>
            </a:r>
            <a:r>
              <a:rPr lang="fr-FR" dirty="0"/>
              <a:t> </a:t>
            </a:r>
            <a:r>
              <a:rPr lang="fr-FR" dirty="0" err="1"/>
              <a:t>regional</a:t>
            </a:r>
            <a:r>
              <a:rPr lang="fr-FR" dirty="0"/>
              <a:t> </a:t>
            </a:r>
            <a:r>
              <a:rPr lang="fr-FR" dirty="0" err="1"/>
              <a:t>trade</a:t>
            </a:r>
            <a:r>
              <a:rPr lang="fr-FR" dirty="0"/>
              <a:t> </a:t>
            </a:r>
            <a:r>
              <a:rPr lang="fr-FR" dirty="0" err="1"/>
              <a:t>agreements</a:t>
            </a:r>
            <a:r>
              <a:rPr lang="fr-FR" dirty="0"/>
              <a:t>, good </a:t>
            </a:r>
            <a:r>
              <a:rPr lang="fr-FR" dirty="0" err="1"/>
              <a:t>connectivity</a:t>
            </a:r>
            <a:r>
              <a:rPr lang="fr-FR" dirty="0"/>
              <a:t> and infrastructure </a:t>
            </a:r>
            <a:r>
              <a:rPr lang="fr-FR" dirty="0" err="1"/>
              <a:t>played</a:t>
            </a:r>
            <a:r>
              <a:rPr lang="fr-FR" dirty="0"/>
              <a:t> a large </a:t>
            </a:r>
            <a:r>
              <a:rPr lang="fr-FR" dirty="0" err="1"/>
              <a:t>role</a:t>
            </a:r>
            <a:endParaRPr lang="fr-FR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3ED26-6C11-4334-BEA9-217A7B4E36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35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MENA </a:t>
            </a:r>
            <a:r>
              <a:rPr lang="fr-FR" dirty="0" err="1"/>
              <a:t>participate</a:t>
            </a:r>
            <a:r>
              <a:rPr lang="fr-FR" dirty="0"/>
              <a:t> </a:t>
            </a:r>
            <a:r>
              <a:rPr lang="fr-FR" dirty="0" err="1"/>
              <a:t>mainly</a:t>
            </a:r>
            <a:r>
              <a:rPr lang="fr-FR" dirty="0"/>
              <a:t> in </a:t>
            </a:r>
            <a:r>
              <a:rPr lang="fr-FR" dirty="0" err="1"/>
              <a:t>forward</a:t>
            </a:r>
            <a:r>
              <a:rPr lang="fr-FR" dirty="0"/>
              <a:t> GVC, not  </a:t>
            </a:r>
            <a:r>
              <a:rPr lang="fr-FR" dirty="0" err="1"/>
              <a:t>balanced</a:t>
            </a:r>
            <a:r>
              <a:rPr lang="fr-FR" dirty="0"/>
              <a:t> and </a:t>
            </a:r>
            <a:r>
              <a:rPr lang="fr-FR" dirty="0" err="1"/>
              <a:t>most</a:t>
            </a:r>
            <a:r>
              <a:rPr lang="fr-FR" dirty="0"/>
              <a:t> of all </a:t>
            </a:r>
            <a:r>
              <a:rPr lang="fr-FR" dirty="0" err="1"/>
              <a:t>there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not </a:t>
            </a:r>
            <a:r>
              <a:rPr lang="fr-FR" dirty="0" err="1"/>
              <a:t>really</a:t>
            </a:r>
            <a:r>
              <a:rPr lang="fr-FR" dirty="0"/>
              <a:t> an </a:t>
            </a:r>
            <a:r>
              <a:rPr lang="fr-FR" dirty="0" err="1"/>
              <a:t>upgrading</a:t>
            </a:r>
            <a:endParaRPr lang="fr-FR" dirty="0"/>
          </a:p>
          <a:p>
            <a:endParaRPr lang="fr-FR" dirty="0"/>
          </a:p>
          <a:p>
            <a:r>
              <a:rPr lang="en-US" dirty="0"/>
              <a:t>The question here for MENA how to escape </a:t>
            </a:r>
            <a:r>
              <a:rPr lang="en-US" dirty="0" err="1"/>
              <a:t>GVCtrap</a:t>
            </a:r>
            <a:r>
              <a:rPr lang="en-US" dirty="0"/>
              <a:t> like China and India: We should not kick the ladder the industrial policy has a not so clean reputation but at this end this how China and the other countries made it :</a:t>
            </a:r>
          </a:p>
          <a:p>
            <a:endParaRPr lang="en-US" dirty="0"/>
          </a:p>
          <a:p>
            <a:r>
              <a:rPr lang="en-US" dirty="0"/>
              <a:t>Industrial policy with innovation system at heart, SEZ, clusters, etc.</a:t>
            </a:r>
          </a:p>
          <a:p>
            <a:r>
              <a:rPr lang="en-US" dirty="0"/>
              <a:t>Standards</a:t>
            </a:r>
          </a:p>
          <a:p>
            <a:r>
              <a:rPr lang="en-US" dirty="0"/>
              <a:t>Firms’ capabilities human capabilities, skills </a:t>
            </a:r>
            <a:r>
              <a:rPr lang="en-US" dirty="0" err="1"/>
              <a:t>etc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Trade Facilitation, infrastructure and roads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3ED26-6C11-4334-BEA9-217A7B4E36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74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Tunisia as a case study, did not really succeed in exporting sophisticated goods in </a:t>
            </a:r>
            <a:r>
              <a:rPr lang="en-US" dirty="0" err="1"/>
              <a:t>comparaison</a:t>
            </a:r>
            <a:r>
              <a:rPr lang="en-US" dirty="0"/>
              <a:t> with Malaysia, China,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r>
              <a:rPr lang="en-US" dirty="0"/>
              <a:t>We find in a recent work that with </a:t>
            </a:r>
            <a:r>
              <a:rPr lang="en-US" dirty="0" err="1"/>
              <a:t>Guedidi</a:t>
            </a:r>
            <a:r>
              <a:rPr lang="en-US" dirty="0"/>
              <a:t> and Martinez </a:t>
            </a:r>
            <a:r>
              <a:rPr lang="en-US" dirty="0" err="1"/>
              <a:t>Zarzoso</a:t>
            </a:r>
            <a:r>
              <a:rPr lang="en-US" dirty="0"/>
              <a:t> that connectivity and behind the border barriers are extremely important for intermediate goods compared to final goods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3ED26-6C11-4334-BEA9-217A7B4E36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92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3ED26-6C11-4334-BEA9-217A7B4E364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22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94BF12-AFBF-49AB-93AC-CC968A67D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75E8C86-04A6-404E-91DC-0D5BA37560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E940E2-9879-4588-A15E-7EC2451BD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7378-9085-4AF3-8FB2-5DF18B33683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77169E-8D13-4DDF-992E-C831FA94C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CF9197-6A9F-46A7-805A-5B3065B5F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5623-BE34-4632-8CD6-A4E3790D353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26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5620FD-D75C-4A14-A457-8CF4252A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63F476C-6041-4CB5-B94F-ABEF12A58E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32A3AA-9F99-4EF7-8223-041F550FC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7378-9085-4AF3-8FB2-5DF18B33683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D194C4-4AD8-43BE-8F85-8F20BF88C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4026F0-AC68-4A16-A9B0-6A251F778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5623-BE34-4632-8CD6-A4E3790D353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2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74E3969-0AF4-4A21-A94A-6D3A245537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DAFF9E1-9A0B-47A3-B004-A75F44081D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A26FFA-80D5-489C-A3AD-09FE17888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7378-9085-4AF3-8FB2-5DF18B33683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59B81F-DCE4-4736-839E-4D86C2AB7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99BCB0-46FB-49CF-BB79-DBCDE74BB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5623-BE34-4632-8CD6-A4E3790D353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0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76AC80-9242-4110-BB7A-724C5A913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9452FD-607F-4C6A-9955-2D099D9D4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99D7B4-907E-4EB5-B977-D7CF65F28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7378-9085-4AF3-8FB2-5DF18B33683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E940BA-5EF2-4386-A65C-64A5C72C4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DFB7E6-7E60-46A4-AE48-568128669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5623-BE34-4632-8CD6-A4E3790D353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6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71CB1E-1E00-4DBF-A061-3F13385FF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9B35708-5F82-4931-8DCD-B251033D0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94E764-8FB7-4E22-874C-FB11935CF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7378-9085-4AF3-8FB2-5DF18B33683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D9E86B-BEBB-402B-AE24-C79A27DD0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69DD1D-E240-4024-B9E9-7B2160BA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5623-BE34-4632-8CD6-A4E3790D353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596C4C-E50B-4B7A-939D-3886A7E95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ACC5E8-EEC8-4D2E-9A86-D114B1B513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C86E2EC-15B9-4D59-B1D7-A26C05190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6929A8-DAC0-45D2-8A18-621A516CC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7378-9085-4AF3-8FB2-5DF18B33683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58998A8-C595-463F-B9B9-4F074E3E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D33F50E-4D3D-4AF4-8723-7E351D7A2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5623-BE34-4632-8CD6-A4E3790D353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1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5AF1B4-5047-4F31-8B0F-997EBA087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8A499C-142A-439C-8BC4-6EBA24E91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00FBAD2-8E33-49A4-A6CA-2807B7BE2C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3853ED0-0698-4C8F-AEEA-19EF0966F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C053B14-507D-4A7F-A72C-EC69555417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ED28CEB-3FD7-4FFF-891E-301BF2CE6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7378-9085-4AF3-8FB2-5DF18B33683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6F294E6-86DB-42C9-957D-FEEA930DC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69A57EF-4DA1-4E7A-9E54-D367DE796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5623-BE34-4632-8CD6-A4E3790D353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1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EC23BE-05BE-41F1-84DD-EE08E02E0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DD14C2B-0D87-4075-A73F-549E399A2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7378-9085-4AF3-8FB2-5DF18B33683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A1D4AD3-62F3-47AB-A086-563CAF6E9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2D356F4-5B3D-4FEA-94ED-6A599E21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5623-BE34-4632-8CD6-A4E3790D353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88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8714157-C6D1-41E3-8DDC-6F1480A6E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7378-9085-4AF3-8FB2-5DF18B33683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349549D-C8B1-4AB0-A7E6-AA5BFCFA4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DE4F321-FC65-4389-920F-A515C1659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5623-BE34-4632-8CD6-A4E3790D353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9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249E75-16D8-408E-957C-B6856F336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C35FD2-2909-4D6C-8B81-DFB6941CB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6DB5F3-3E06-422E-97DA-38AFEE39C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E3CB672-1DC2-435E-B4B9-60039963D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7378-9085-4AF3-8FB2-5DF18B33683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CCAA572-ACAA-4A22-A667-88C1521C7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F96FD1A-6A24-4ABC-9A7B-9E1A9E29E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5623-BE34-4632-8CD6-A4E3790D353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FB4467-FB7A-42F0-8EB0-2C7C7A2D8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8626946-162A-49D4-A78C-AC2C3A6887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8F50589-C9B4-4910-B10C-CCC2580988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16BAD6-BB82-4D1D-9593-724166FF6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7378-9085-4AF3-8FB2-5DF18B33683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571824-B9DA-4428-A68D-531A2DFB3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F18AEE-25D9-4E12-AD3A-DA810FC25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5623-BE34-4632-8CD6-A4E3790D353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0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551DBA6-54D4-437E-B61B-B5CD2CF5F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DB93C2-43E4-42BE-9D54-E297D83A5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932800-5282-4BAE-BE53-F03EA8BC3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67378-9085-4AF3-8FB2-5DF18B336837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8594D2-E62D-4604-A66A-BE81B78FD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EE3634-DC77-4630-A941-6AF8F7B323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85623-BE34-4632-8CD6-A4E3790D353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56CC503-EA51-40D5-AFF5-5BA58EF0292B}"/>
              </a:ext>
            </a:extLst>
          </p:cNvPr>
          <p:cNvSpPr txBox="1">
            <a:spLocks/>
          </p:cNvSpPr>
          <p:nvPr/>
        </p:nvSpPr>
        <p:spPr>
          <a:xfrm>
            <a:off x="2285997" y="874111"/>
            <a:ext cx="7505703" cy="8756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GVC as Levers to Sustainable Development</a:t>
            </a:r>
            <a:endParaRPr lang="en-US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445E02C-9FA8-4FA8-BD5B-F046F0F19942}"/>
              </a:ext>
            </a:extLst>
          </p:cNvPr>
          <p:cNvSpPr txBox="1">
            <a:spLocks/>
          </p:cNvSpPr>
          <p:nvPr/>
        </p:nvSpPr>
        <p:spPr>
          <a:xfrm>
            <a:off x="2285997" y="2161704"/>
            <a:ext cx="7505703" cy="5312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err="1">
                <a:solidFill>
                  <a:schemeClr val="tx1"/>
                </a:solidFill>
              </a:rPr>
              <a:t>Eric</a:t>
            </a:r>
            <a:r>
              <a:rPr lang="fr-FR" sz="2800" dirty="0">
                <a:solidFill>
                  <a:schemeClr val="tx1"/>
                </a:solidFill>
              </a:rPr>
              <a:t> </a:t>
            </a:r>
            <a:r>
              <a:rPr lang="fr-FR" sz="2800" dirty="0" err="1">
                <a:solidFill>
                  <a:schemeClr val="tx1"/>
                </a:solidFill>
              </a:rPr>
              <a:t>Berglof</a:t>
            </a:r>
            <a:r>
              <a:rPr lang="fr-FR" sz="2800" dirty="0">
                <a:solidFill>
                  <a:schemeClr val="tx1"/>
                </a:solidFill>
              </a:rPr>
              <a:t>, Chief Economist, AIIB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86EFAA65-9163-4ECA-A881-F3751F148BDE}"/>
              </a:ext>
            </a:extLst>
          </p:cNvPr>
          <p:cNvSpPr txBox="1">
            <a:spLocks/>
          </p:cNvSpPr>
          <p:nvPr/>
        </p:nvSpPr>
        <p:spPr>
          <a:xfrm>
            <a:off x="2286000" y="3733801"/>
            <a:ext cx="7505700" cy="2487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tx1"/>
                </a:solidFill>
              </a:rPr>
              <a:t>Discussed by Leila Baghdadi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Professor of Economics, ESSECT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University of Tunis</a:t>
            </a: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ERF Annual Conference | 24 March 2022</a:t>
            </a:r>
          </a:p>
        </p:txBody>
      </p:sp>
    </p:spTree>
    <p:extLst>
      <p:ext uri="{BB962C8B-B14F-4D97-AF65-F5344CB8AC3E}">
        <p14:creationId xmlns:p14="http://schemas.microsoft.com/office/powerpoint/2010/main" val="2685578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E888FE-6639-432D-8716-4FB0B3985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GVCs Enablers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0DF80D-B6B6-4BA6-86B4-3FE270819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/>
          <a:lstStyle/>
          <a:p>
            <a:r>
              <a:rPr lang="en-US" dirty="0"/>
              <a:t>International cooperation: trade agreements</a:t>
            </a:r>
          </a:p>
          <a:p>
            <a:r>
              <a:rPr lang="en-US" dirty="0"/>
              <a:t>Public policy: industrial policies/SEZ</a:t>
            </a:r>
          </a:p>
          <a:p>
            <a:r>
              <a:rPr lang="en-US" dirty="0"/>
              <a:t>Facilitation: Infrastructure/Connectivity/Logistics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98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B759D9-EBCC-4777-951F-89B0C51FF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#1 </a:t>
            </a:r>
            <a:r>
              <a:rPr lang="en-US" dirty="0"/>
              <a:t>Regional Factory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A3C782-5A77-4311-90C0-36532BF5E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en-US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403B90D-DFC0-492D-BEDF-9489BA6F4B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922" y="1718159"/>
            <a:ext cx="9899374" cy="43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8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B8DC81-654D-425C-B944-E0FE7031E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#2 </a:t>
            </a:r>
            <a:r>
              <a:rPr lang="en-US" dirty="0"/>
              <a:t>Upgrading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A9CA331F-6094-458E-A996-53381ECE5C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99929" y="1690688"/>
            <a:ext cx="10253871" cy="4696860"/>
          </a:xfrm>
        </p:spPr>
      </p:pic>
    </p:spTree>
    <p:extLst>
      <p:ext uri="{BB962C8B-B14F-4D97-AF65-F5344CB8AC3E}">
        <p14:creationId xmlns:p14="http://schemas.microsoft.com/office/powerpoint/2010/main" val="2974159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9DA95A-5D17-4E70-802C-4CB09D29D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#3 Infrastructure &amp; Connectivity</a:t>
            </a:r>
            <a:endParaRPr lang="en-US" dirty="0"/>
          </a:p>
        </p:txBody>
      </p:sp>
      <p:graphicFrame>
        <p:nvGraphicFramePr>
          <p:cNvPr id="4" name="Chart 2">
            <a:extLst>
              <a:ext uri="{FF2B5EF4-FFF2-40B4-BE49-F238E27FC236}">
                <a16:creationId xmlns:a16="http://schemas.microsoft.com/office/drawing/2014/main" id="{00000000-0008-0000-1D00-000003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373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B2E53953-7641-48CB-AAD4-840F93951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Sustaining </a:t>
            </a:r>
            <a:r>
              <a:rPr lang="fr-FR" dirty="0" err="1"/>
              <a:t>GVCs</a:t>
            </a:r>
            <a:endParaRPr lang="en-US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0E870C0-7E70-44BA-899D-878890AC5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Backward or forward participation impact pollution differently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Shapiro (2021): most upstream industries (proxied by intermediates products) are dirtier and correlated with lower protection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Supported by </a:t>
            </a:r>
            <a:r>
              <a:rPr lang="en-US" sz="2200" dirty="0" err="1"/>
              <a:t>Guedidi</a:t>
            </a:r>
            <a:r>
              <a:rPr lang="en-US" sz="2200" dirty="0"/>
              <a:t> and Baghdadi (2022): backward participation more positively correlated than forward with CO2 emissions incorporated in trade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Proportional tariff to the carbon embodied in imported goods, usually called a carbon tariff or carbon border adjustment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Emissions Trading System, Carbon border adjustment mechanism</a:t>
            </a:r>
          </a:p>
          <a:p>
            <a:pPr marL="914400" lvl="2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1482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587A6B-0811-4D97-8054-8B29EC367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Sustaining GVC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2B4AC0-B111-4A8D-932D-6E59BAFAF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Costs fall on developing countries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Risks to bear the burden from the EU Carbon Border Adjustment Mechanism, in particular those participating backward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MENA countries participate mainly forward apart from Tunisia and Jordan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458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D97AB8-2A55-464A-AB81-4C8FB4FF1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Sustaining GVC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5C9C7F-2508-4CFA-A194-2BE951028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dirty="0"/>
              <a:t>More sustainable solution proposed by the report at the lead firm level: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Lead firms can “price in” emissions impact of their production and inputs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Strengthen production standards along their value chains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Report data emissions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Firms participating in GVC with better environmental performance (WBES Green Module – MENA countries included Egypt Jordan Lebanon Tunisia Morocco) (</a:t>
            </a:r>
            <a:r>
              <a:rPr lang="en-US" dirty="0" err="1"/>
              <a:t>Siewers</a:t>
            </a:r>
            <a:r>
              <a:rPr lang="en-US" dirty="0"/>
              <a:t>, Martinez-</a:t>
            </a:r>
            <a:r>
              <a:rPr lang="en-US" dirty="0" err="1"/>
              <a:t>Zarzoso</a:t>
            </a:r>
            <a:r>
              <a:rPr lang="en-US" dirty="0"/>
              <a:t> and Baghdadi, forthcoming)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More likely to adopt cleaner production practices, to face stricter external constraints, monitor CO2 emissions </a:t>
            </a:r>
          </a:p>
          <a:p>
            <a:pPr marL="457200" lvl="1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 proposed solution could be integrated in comprehensive agreement focusing on GVC with environmental provisions ? any lesson from the Australian Indonesian agreement?</a:t>
            </a:r>
          </a:p>
        </p:txBody>
      </p:sp>
    </p:spTree>
    <p:extLst>
      <p:ext uri="{BB962C8B-B14F-4D97-AF65-F5344CB8AC3E}">
        <p14:creationId xmlns:p14="http://schemas.microsoft.com/office/powerpoint/2010/main" val="2076472533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514</Words>
  <Application>Microsoft Office PowerPoint</Application>
  <PresentationFormat>Grand écran</PresentationFormat>
  <Paragraphs>65</Paragraphs>
  <Slides>8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1_Thème Office</vt:lpstr>
      <vt:lpstr>Présentation PowerPoint</vt:lpstr>
      <vt:lpstr>GVCs Enablers</vt:lpstr>
      <vt:lpstr>#1 Regional Factory</vt:lpstr>
      <vt:lpstr>#2 Upgrading</vt:lpstr>
      <vt:lpstr>#3 Infrastructure &amp; Connectivity</vt:lpstr>
      <vt:lpstr>Sustaining GVCs</vt:lpstr>
      <vt:lpstr>Sustaining GVC</vt:lpstr>
      <vt:lpstr>Sustaining GVC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GVC as Levers to Sustainable Development</dc:title>
  <dc:creator>Leila Baghdadi</dc:creator>
  <cp:lastModifiedBy>Leila Baghdadi</cp:lastModifiedBy>
  <cp:revision>20</cp:revision>
  <dcterms:created xsi:type="dcterms:W3CDTF">2022-03-22T14:38:50Z</dcterms:created>
  <dcterms:modified xsi:type="dcterms:W3CDTF">2022-03-24T12:20:48Z</dcterms:modified>
</cp:coreProperties>
</file>